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3" r:id="rId4"/>
    <p:sldId id="274" r:id="rId5"/>
    <p:sldId id="26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68" r:id="rId18"/>
    <p:sldId id="269" r:id="rId19"/>
  </p:sldIdLst>
  <p:sldSz cx="12192000" cy="6858000"/>
  <p:notesSz cx="6858000" cy="9144000"/>
  <p:embeddedFontLst>
    <p:embeddedFont>
      <p:font typeface="Avenir Book" panose="02000503020000020003" pitchFamily="2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Karla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</p:embeddedFont>
    <p:embeddedFont>
      <p:font typeface="Roboto Light" panose="02000000000000000000" pitchFamily="2" charset="0"/>
      <p:regular r:id="rId35"/>
    </p:embeddedFont>
    <p:embeddedFont>
      <p:font typeface="Roboto Medium" panose="02000000000000000000" pitchFamily="2" charset="0"/>
      <p:regular r:id="rId36"/>
    </p:embeddedFont>
    <p:embeddedFont>
      <p:font typeface="Segoe UI Black" panose="020B0A02040204020203" pitchFamily="34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8F8F8"/>
    <a:srgbClr val="F2F2F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780"/>
  </p:normalViewPr>
  <p:slideViewPr>
    <p:cSldViewPr snapToGrid="0" snapToObjects="1">
      <p:cViewPr varScale="1">
        <p:scale>
          <a:sx n="88" d="100"/>
          <a:sy n="88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3435A-EB58-614C-AD34-DB83C6A7DEDE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FA0B5-ED96-7445-A74A-28C98F519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Toxic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bermakna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merugikan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lain.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action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sengaja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jelek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.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ujuaran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ujaran</a:t>
            </a:r>
            <a:r>
              <a:rPr lang="en-US" dirty="0"/>
              <a:t> </a:t>
            </a:r>
            <a:r>
              <a:rPr lang="en-US" dirty="0" err="1"/>
              <a:t>tulisan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, </a:t>
            </a:r>
            <a:r>
              <a:rPr lang="en-US" dirty="0" err="1"/>
              <a:t>menyalahkan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lain,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perkataan</a:t>
            </a:r>
            <a:r>
              <a:rPr lang="en-US" dirty="0"/>
              <a:t>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berbau</a:t>
            </a:r>
            <a:r>
              <a:rPr lang="en-US" dirty="0"/>
              <a:t> SARA.</a:t>
            </a:r>
          </a:p>
          <a:p>
            <a:endParaRPr lang="en-US" dirty="0"/>
          </a:p>
          <a:p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.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berniat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melepas</a:t>
            </a:r>
            <a:r>
              <a:rPr lang="en-US" dirty="0"/>
              <a:t> </a:t>
            </a:r>
            <a:r>
              <a:rPr lang="en-US" dirty="0" err="1"/>
              <a:t>kepenatan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game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kehadirannya</a:t>
            </a:r>
            <a:r>
              <a:rPr lang="en-US" dirty="0"/>
              <a:t> dan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perilaku</a:t>
            </a:r>
            <a:r>
              <a:rPr lang="en-US" dirty="0"/>
              <a:t> toxic juga </a:t>
            </a:r>
            <a:r>
              <a:rPr lang="en-US" dirty="0" err="1"/>
              <a:t>menghambat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padahal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 </a:t>
            </a:r>
            <a:r>
              <a:rPr lang="en-US" dirty="0" err="1"/>
              <a:t>Beberapa</a:t>
            </a:r>
            <a:r>
              <a:rPr lang="en-US" dirty="0"/>
              <a:t> website,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forum </a:t>
            </a:r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penurunan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[1]–[3]. </a:t>
            </a:r>
          </a:p>
          <a:p>
            <a:endParaRPr lang="en-US" dirty="0"/>
          </a:p>
          <a:p>
            <a:r>
              <a:rPr lang="en-US" dirty="0"/>
              <a:t>Valve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para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melaporkan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yang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 dan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terbukti</a:t>
            </a:r>
            <a:r>
              <a:rPr lang="en-US" dirty="0"/>
              <a:t> </a:t>
            </a:r>
            <a:r>
              <a:rPr lang="en-US" dirty="0" err="1"/>
              <a:t>berperilaku</a:t>
            </a:r>
            <a:r>
              <a:rPr lang="en-US" dirty="0"/>
              <a:t> toxic. Setelah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, </a:t>
            </a:r>
            <a:r>
              <a:rPr lang="en-US" dirty="0" err="1"/>
              <a:t>pemain</a:t>
            </a:r>
            <a:r>
              <a:rPr lang="en-US" dirty="0"/>
              <a:t>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hukuman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direview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 Proses review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xxx game.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Hasil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Eksperimen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test: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Skenario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diuji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test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71.42%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bersifat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mengandung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kata,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Model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pada data train, rata-rata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57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train,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kriteria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sedikit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toxic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what.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jeje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fAM.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 farming ls. not coming into play. let end. storm fat yet.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zZZ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ok. U useless anyways. does it matter. 30mins in. cant seem to hit 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call. ROFL. still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didnt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Aha. better share hero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contorl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someone else. might start hitting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Q. ROFL.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fuckING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Retard. yea. he had an. amazing blast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mid. 20mins scythe on od. Yet my . LS . wants to farm. His orchid. Die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btich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oh. my god. oh my god. oh. My. Fucking god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toxic)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what's happening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boyz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?. as you can see we are waiting . :D. I am just asking what happened. &lt;3. how many more x3 mins do we have to wait. :D. BOI. you don't know how time works. look. you will have more gold if he leaves. If I roll a one. WE GO.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+. now you are lucky. :D.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ain't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:D. gg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toxic)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mama likes dick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ehh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?. figures.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even a good hooker kid. passive shadow blade?. gg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toxic)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drow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remember me last game.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haha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haha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toxic)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Model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LSTM. bidirectional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hubungan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grafik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Masking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disebabkan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meningkatkan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'die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divine for the win . so noob . fucker . Tk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ahahaha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so sad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triggerd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rep [ ort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just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erport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ty . gg'.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masking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terindentifikasi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document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padahal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idoot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noob, fucker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bermakna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word embedding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dropout layer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mempengaruhi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1. </a:t>
            </a:r>
            <a:r>
              <a:rPr lang="en-US" dirty="0" err="1"/>
              <a:t>Deskripsi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toxic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bersifat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,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 a. Dataset</a:t>
            </a:r>
          </a:p>
          <a:p>
            <a:r>
              <a:rPr lang="en-US" dirty="0"/>
              <a:t>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dataset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Dota</a:t>
            </a:r>
            <a:r>
              <a:rPr lang="en-US" dirty="0"/>
              <a:t> 2. 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spelling-error,</a:t>
            </a:r>
          </a:p>
          <a:p>
            <a:r>
              <a:rPr lang="en-US" dirty="0"/>
              <a:t>-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grammatical structure,</a:t>
            </a:r>
          </a:p>
          <a:p>
            <a:r>
              <a:rPr lang="en-US" dirty="0"/>
              <a:t>- </a:t>
            </a:r>
            <a:r>
              <a:rPr lang="en-US" dirty="0" err="1"/>
              <a:t>Mengandung</a:t>
            </a:r>
            <a:r>
              <a:rPr lang="en-US" dirty="0"/>
              <a:t> pidgin language,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bercampur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</a:t>
            </a:r>
          </a:p>
          <a:p>
            <a:r>
              <a:rPr lang="en-US" dirty="0"/>
              <a:t>-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jargon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Dota</a:t>
            </a:r>
            <a:r>
              <a:rPr lang="en-US" dirty="0"/>
              <a:t> 2 </a:t>
            </a:r>
            <a:r>
              <a:rPr lang="en-US" dirty="0" err="1"/>
              <a:t>seperti</a:t>
            </a:r>
            <a:r>
              <a:rPr lang="en-US" dirty="0"/>
              <a:t>, am (Anti Mage), bb (Buy Back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Bristleback</a:t>
            </a:r>
            <a:r>
              <a:rPr lang="en-US" dirty="0"/>
              <a:t>), noob, </a:t>
            </a:r>
            <a:r>
              <a:rPr lang="en-US" dirty="0" err="1"/>
              <a:t>dll</a:t>
            </a:r>
            <a:r>
              <a:rPr lang="en-US" dirty="0"/>
              <a:t>,</a:t>
            </a:r>
          </a:p>
          <a:p>
            <a:r>
              <a:rPr lang="en-US" dirty="0"/>
              <a:t>-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menyapa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 yang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: hey cm, back </a:t>
            </a:r>
            <a:r>
              <a:rPr lang="en-US" dirty="0" err="1"/>
              <a:t>i</a:t>
            </a:r>
            <a:r>
              <a:rPr lang="en-US" dirty="0"/>
              <a:t> have no mana.</a:t>
            </a:r>
          </a:p>
          <a:p>
            <a:endParaRPr lang="en-US" dirty="0"/>
          </a:p>
          <a:p>
            <a:r>
              <a:rPr lang="en-US" dirty="0"/>
              <a:t>Dataset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, dan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*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*.</a:t>
            </a:r>
          </a:p>
          <a:p>
            <a:endParaRPr lang="en-US" dirty="0"/>
          </a:p>
          <a:p>
            <a:r>
              <a:rPr lang="en-US" dirty="0"/>
              <a:t>### b. Modul</a:t>
            </a:r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machine learning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Name Entity Recognizer, Word Embedding,  dan Text Classification.</a:t>
            </a:r>
          </a:p>
          <a:p>
            <a:endParaRPr lang="en-US" dirty="0"/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Name Entity Recognizer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pada dataset yang </a:t>
            </a:r>
            <a:r>
              <a:rPr lang="en-US" dirty="0" err="1"/>
              <a:t>mengandung</a:t>
            </a:r>
            <a:r>
              <a:rPr lang="en-US" dirty="0"/>
              <a:t> jargon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mengategorikan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hero, </a:t>
            </a:r>
            <a:r>
              <a:rPr lang="en-US" dirty="0" err="1"/>
              <a:t>nama</a:t>
            </a:r>
            <a:r>
              <a:rPr lang="en-US" dirty="0"/>
              <a:t> item, kata </a:t>
            </a:r>
            <a:r>
              <a:rPr lang="en-US" dirty="0" err="1"/>
              <a:t>kasar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,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preprocessing agar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Word Embedding</a:t>
            </a:r>
          </a:p>
          <a:p>
            <a:r>
              <a:rPr lang="en-US" dirty="0"/>
              <a:t>Modul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dataset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mengikut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grammar, pidgin language, dan </a:t>
            </a:r>
            <a:r>
              <a:rPr lang="en-US" dirty="0" err="1"/>
              <a:t>spellling</a:t>
            </a:r>
            <a:r>
              <a:rPr lang="en-US" dirty="0"/>
              <a:t> error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kata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context (similar word has similar context). Karena </a:t>
            </a:r>
            <a:r>
              <a:rPr lang="en-US" dirty="0" err="1"/>
              <a:t>karakteristik</a:t>
            </a:r>
            <a:r>
              <a:rPr lang="en-US" dirty="0"/>
              <a:t> dataset </a:t>
            </a:r>
            <a:r>
              <a:rPr lang="en-US" dirty="0" err="1"/>
              <a:t>tersebut</a:t>
            </a:r>
            <a:r>
              <a:rPr lang="en-US" dirty="0"/>
              <a:t> juga </a:t>
            </a:r>
            <a:r>
              <a:rPr lang="en-US" dirty="0" err="1"/>
              <a:t>membuat</a:t>
            </a:r>
            <a:r>
              <a:rPr lang="en-US" dirty="0"/>
              <a:t> word embedding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word embedding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iii.	Text Classification</a:t>
            </a:r>
          </a:p>
          <a:p>
            <a:r>
              <a:rPr lang="en-US" dirty="0"/>
              <a:t>Text Classification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dikeluarkan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Recognition, Word Embedding, dan Text Classification.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dog. Yeah. Fast and furious.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Hah. sad.”, “no idiot. We too pro. Lol” 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**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Tokenisasi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dipecah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token.&lt;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&gt;Input: [ “yes dog yeah fast and furious to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hah. sad”, “no idiot we too pro lol”, ... ]&lt;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&gt;Output: [ [ yes, dog, yeah, fast, and, furious, to,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hah, sad ], [no, idiot, we, too, pro, lol ] , ... ]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**Entity Masking**: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 Entity Recognition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ditemukan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**Text To Sequence**: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di encoded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indeksnya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**Padding**: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berbeda-beda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**Word Embedding**: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**Text Classification**: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konversi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embedding,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dimasukkan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 Classification,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diprediksi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8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3.	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Sejenis</a:t>
            </a:r>
            <a:endParaRPr lang="en-US" dirty="0"/>
          </a:p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pada game </a:t>
            </a:r>
            <a:r>
              <a:rPr lang="en-US" dirty="0" err="1"/>
              <a:t>Dota</a:t>
            </a:r>
            <a:r>
              <a:rPr lang="en-US" dirty="0"/>
              <a:t> [4].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. </a:t>
            </a:r>
            <a:r>
              <a:rPr lang="en-US" dirty="0" err="1"/>
              <a:t>Dota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lama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2 yang </a:t>
            </a:r>
            <a:r>
              <a:rPr lang="en-US" dirty="0" err="1"/>
              <a:t>merupakan</a:t>
            </a:r>
            <a:r>
              <a:rPr lang="en-US" dirty="0"/>
              <a:t> game custom map pada game Warcraft III.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Support Vector Machine (SVM) dan feature </a:t>
            </a:r>
            <a:r>
              <a:rPr lang="en-US" dirty="0" err="1"/>
              <a:t>menggunakan</a:t>
            </a:r>
            <a:r>
              <a:rPr lang="en-US" dirty="0"/>
              <a:t> TF-IDF </a:t>
            </a:r>
            <a:r>
              <a:rPr lang="en-US" dirty="0" err="1"/>
              <a:t>dengan</a:t>
            </a:r>
            <a:r>
              <a:rPr lang="en-US" dirty="0"/>
              <a:t> N-gram.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game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yang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toxic.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chat </a:t>
            </a:r>
            <a:r>
              <a:rPr lang="en-US" dirty="0" err="1"/>
              <a:t>melalu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akurasinya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65%.</a:t>
            </a:r>
          </a:p>
          <a:p>
            <a:endParaRPr lang="en-US" dirty="0"/>
          </a:p>
          <a:p>
            <a:r>
              <a:rPr lang="en-US" dirty="0"/>
              <a:t>![Skip Gram](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predication_result_using_bad.png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percakapan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toxic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.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hipotesisnya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toxic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berdampak</a:t>
            </a:r>
            <a:r>
              <a:rPr lang="en-US" dirty="0"/>
              <a:t> pada </a:t>
            </a:r>
            <a:r>
              <a:rPr lang="en-US" dirty="0" err="1"/>
              <a:t>jalannya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Proses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identifikasi</a:t>
            </a:r>
            <a:r>
              <a:rPr lang="en-US" dirty="0"/>
              <a:t> toxic </a:t>
            </a:r>
            <a:r>
              <a:rPr lang="en-US" dirty="0" err="1"/>
              <a:t>menggunakan</a:t>
            </a:r>
            <a:r>
              <a:rPr lang="en-US" dirty="0"/>
              <a:t> rule based dan data </a:t>
            </a:r>
            <a:r>
              <a:rPr lang="en-US" dirty="0" err="1"/>
              <a:t>dari</a:t>
            </a:r>
            <a:r>
              <a:rPr lang="en-US" dirty="0"/>
              <a:t>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. Data n-gram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100 n-gram token yang </a:t>
            </a:r>
            <a:r>
              <a:rPr lang="en-US" dirty="0" err="1"/>
              <a:t>kemunculannya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dan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diidentifikasi</a:t>
            </a:r>
            <a:r>
              <a:rPr lang="en-US" dirty="0"/>
              <a:t> mana yang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toxic. </a:t>
            </a:r>
            <a:r>
              <a:rPr lang="en-US" dirty="0" err="1"/>
              <a:t>Untuk</a:t>
            </a:r>
            <a:r>
              <a:rPr lang="en-US" dirty="0"/>
              <a:t> 1-gram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2-gram, 3-gram, dan 4-gram proses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token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menghina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  N-gram token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n-gram token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toxic,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toxic.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3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a. Name Entity Recognizer (Arrival </a:t>
            </a:r>
            <a:r>
              <a:rPr lang="en-US" dirty="0" err="1"/>
              <a:t>Dwi</a:t>
            </a:r>
            <a:r>
              <a:rPr lang="en-US" dirty="0"/>
              <a:t> Sentosa 23519035)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NER </a:t>
            </a:r>
            <a:r>
              <a:rPr lang="en-US" dirty="0" err="1"/>
              <a:t>dengan</a:t>
            </a:r>
            <a:r>
              <a:rPr lang="en-US" dirty="0"/>
              <a:t> Conditional Random Fields (CRFs) yang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labeling dan parsing sequential data.</a:t>
            </a:r>
          </a:p>
          <a:p>
            <a:endParaRPr lang="en-US" dirty="0"/>
          </a:p>
          <a:p>
            <a:r>
              <a:rPr lang="en-US" dirty="0"/>
              <a:t>Feature Extraction</a:t>
            </a:r>
          </a:p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(word parts, tag POS yang </a:t>
            </a:r>
            <a:r>
              <a:rPr lang="en-US" dirty="0" err="1"/>
              <a:t>disederhanakan</a:t>
            </a:r>
            <a:r>
              <a:rPr lang="en-US" dirty="0"/>
              <a:t>, lower/title/upper flags, features of nearby words) dan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format </a:t>
            </a:r>
            <a:r>
              <a:rPr lang="en-US" dirty="0" err="1"/>
              <a:t>sklearn-crfsuite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dikonversi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daftar </a:t>
            </a:r>
            <a:r>
              <a:rPr lang="en-US" dirty="0" err="1"/>
              <a:t>kamus</a:t>
            </a:r>
            <a:r>
              <a:rPr lang="en-US" dirty="0"/>
              <a:t>.</a:t>
            </a:r>
          </a:p>
          <a:p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split data </a:t>
            </a:r>
            <a:r>
              <a:rPr lang="en-US" dirty="0" err="1"/>
              <a:t>untuk</a:t>
            </a:r>
            <a:r>
              <a:rPr lang="en-US" dirty="0"/>
              <a:t> train (70%) dan test data (30%)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 </a:t>
            </a:r>
            <a:r>
              <a:rPr lang="en-US" dirty="0" err="1"/>
              <a:t>sebanyak</a:t>
            </a:r>
            <a:r>
              <a:rPr lang="en-US" dirty="0"/>
              <a:t> 241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manual labeling </a:t>
            </a:r>
            <a:r>
              <a:rPr lang="en-US" dirty="0" err="1"/>
              <a:t>untuk</a:t>
            </a:r>
            <a:r>
              <a:rPr lang="en-US" dirty="0"/>
              <a:t> Entity Tags (O, hero, praise, bad). </a:t>
            </a:r>
            <a:r>
              <a:rPr lang="en-US" dirty="0" err="1"/>
              <a:t>Dengan</a:t>
            </a:r>
            <a:r>
              <a:rPr lang="en-US" dirty="0"/>
              <a:t> format tagging IOB,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Kalimat</a:t>
            </a:r>
            <a:r>
              <a:rPr lang="en-US" dirty="0"/>
              <a:t> | Kata | Tag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Sentence: 1 |yes | O</a:t>
            </a:r>
          </a:p>
          <a:p>
            <a:r>
              <a:rPr lang="en-US" dirty="0"/>
              <a:t>|	| dog |	B-bad</a:t>
            </a:r>
          </a:p>
          <a:p>
            <a:r>
              <a:rPr lang="en-US" dirty="0"/>
              <a:t>| Sentence: 2 | yeah | O</a:t>
            </a:r>
          </a:p>
          <a:p>
            <a:r>
              <a:rPr lang="en-US" dirty="0"/>
              <a:t>| Sentence: 3 | fast | O</a:t>
            </a:r>
          </a:p>
          <a:p>
            <a:r>
              <a:rPr lang="en-US" dirty="0"/>
              <a:t>|	| and | O</a:t>
            </a:r>
          </a:p>
          <a:p>
            <a:r>
              <a:rPr lang="en-US" dirty="0"/>
              <a:t>|	| furious | O</a:t>
            </a:r>
          </a:p>
          <a:p>
            <a:r>
              <a:rPr lang="en-US" dirty="0"/>
              <a:t>| Sentence: 4 | too | O</a:t>
            </a:r>
          </a:p>
          <a:p>
            <a:r>
              <a:rPr lang="en-US" dirty="0"/>
              <a:t>|	| </a:t>
            </a:r>
            <a:r>
              <a:rPr lang="en-US" dirty="0" err="1"/>
              <a:t>fas</a:t>
            </a:r>
            <a:r>
              <a:rPr lang="en-US" dirty="0"/>
              <a:t> | O</a:t>
            </a:r>
          </a:p>
          <a:p>
            <a:r>
              <a:rPr lang="en-US" dirty="0"/>
              <a:t>| Sentence: 5 | </a:t>
            </a:r>
            <a:r>
              <a:rPr lang="en-US" dirty="0" err="1"/>
              <a:t>haha</a:t>
            </a:r>
            <a:r>
              <a:rPr lang="en-US" dirty="0"/>
              <a:t> | O</a:t>
            </a:r>
          </a:p>
          <a:p>
            <a:r>
              <a:rPr lang="en-US" dirty="0"/>
              <a:t>| Sentence: 6 | sad | O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| Precision | Recall | F1-Score | Support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B-bad | 1.00 | 0.25 | 0.40 | 4</a:t>
            </a:r>
          </a:p>
          <a:p>
            <a:r>
              <a:rPr lang="en-US" dirty="0"/>
              <a:t>| B-her | 0.00 | 0.00 | 0.00 | 5</a:t>
            </a:r>
          </a:p>
          <a:p>
            <a:r>
              <a:rPr lang="en-US" dirty="0"/>
              <a:t>| B-</a:t>
            </a:r>
            <a:r>
              <a:rPr lang="en-US" dirty="0" err="1"/>
              <a:t>pra</a:t>
            </a:r>
            <a:r>
              <a:rPr lang="en-US" dirty="0"/>
              <a:t> | 0.67 | 0.33 | 0.44 | 12</a:t>
            </a:r>
          </a:p>
          <a:p>
            <a:r>
              <a:rPr lang="en-US" dirty="0"/>
              <a:t>| I-her | 0.00 | 0.00 | 0.00 | 1</a:t>
            </a:r>
          </a:p>
          <a:p>
            <a:r>
              <a:rPr lang="en-US" dirty="0"/>
              <a:t>| I-bad | 1.00 | 0.50 | 0.67 | 2</a:t>
            </a:r>
          </a:p>
          <a:p>
            <a:r>
              <a:rPr lang="en-US" dirty="0"/>
              <a:t>| I-</a:t>
            </a:r>
            <a:r>
              <a:rPr lang="en-US" dirty="0" err="1"/>
              <a:t>pra</a:t>
            </a:r>
            <a:r>
              <a:rPr lang="en-US" dirty="0"/>
              <a:t> | 0.75 | 0.38 | 0.50 | 8</a:t>
            </a:r>
          </a:p>
          <a:p>
            <a:r>
              <a:rPr lang="en-US" dirty="0"/>
              <a:t>| O | 0.86 | 0.98 | 0.92 | 128</a:t>
            </a:r>
          </a:p>
          <a:p>
            <a:r>
              <a:rPr lang="en-US" dirty="0"/>
              <a:t>| accuracy | | | 0.85 | 158</a:t>
            </a:r>
          </a:p>
          <a:p>
            <a:r>
              <a:rPr lang="en-US" dirty="0"/>
              <a:t>| macro avg | 0.55 | 0.32 | 0.38 | 158</a:t>
            </a:r>
          </a:p>
          <a:p>
            <a:r>
              <a:rPr lang="en-US" dirty="0"/>
              <a:t>| weighted avg | 0.81 | 0.85 | 0.81 | 158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b. Word Embedding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Pembangunan model Word Embedding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Skip-Gram.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dibangun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pemetaan</a:t>
            </a:r>
            <a:r>
              <a:rPr lang="en-US" dirty="0"/>
              <a:t> token dan </a:t>
            </a:r>
            <a:r>
              <a:rPr lang="en-US" dirty="0" err="1"/>
              <a:t>indeks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embedding, dan </a:t>
            </a:r>
            <a:r>
              <a:rPr lang="en-US" dirty="0" err="1"/>
              <a:t>untuk</a:t>
            </a:r>
            <a:r>
              <a:rPr lang="en-US" dirty="0"/>
              <a:t> encoding pada </a:t>
            </a:r>
            <a:r>
              <a:rPr lang="en-US" dirty="0" err="1"/>
              <a:t>modul</a:t>
            </a:r>
            <a:r>
              <a:rPr lang="en-US" dirty="0"/>
              <a:t> text classification. </a:t>
            </a:r>
            <a:r>
              <a:rPr lang="en-US" dirty="0" err="1"/>
              <a:t>Tabel</a:t>
            </a:r>
            <a:r>
              <a:rPr lang="en-US" dirty="0"/>
              <a:t> word index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Token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OOV |</a:t>
            </a:r>
          </a:p>
          <a:p>
            <a:r>
              <a:rPr lang="en-US" dirty="0"/>
              <a:t>|   2  | </a:t>
            </a:r>
            <a:r>
              <a:rPr lang="en-US" dirty="0" err="1"/>
              <a:t>i</a:t>
            </a:r>
            <a:r>
              <a:rPr lang="en-US" dirty="0"/>
              <a:t> |</a:t>
            </a:r>
          </a:p>
          <a:p>
            <a:r>
              <a:rPr lang="en-US" dirty="0"/>
              <a:t>|   3  | gg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/>
              <a:t>Setelah proses </a:t>
            </a:r>
            <a:r>
              <a:rPr lang="en-US" dirty="0" err="1"/>
              <a:t>pelatihan</a:t>
            </a:r>
            <a:r>
              <a:rPr lang="en-US" dirty="0"/>
              <a:t> dan model word embedding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,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embedding.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memetakan</a:t>
            </a:r>
            <a:r>
              <a:rPr lang="en-US" dirty="0"/>
              <a:t> 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token </a:t>
            </a:r>
            <a:r>
              <a:rPr lang="en-US" dirty="0" err="1"/>
              <a:t>dengan</a:t>
            </a:r>
            <a:r>
              <a:rPr lang="en-US" dirty="0"/>
              <a:t> value word </a:t>
            </a:r>
            <a:r>
              <a:rPr lang="en-US" dirty="0" err="1"/>
              <a:t>embeddingnya</a:t>
            </a:r>
            <a:r>
              <a:rPr lang="en-US" dirty="0"/>
              <a:t>. </a:t>
            </a:r>
            <a:r>
              <a:rPr lang="en-US" dirty="0" err="1"/>
              <a:t>Tabel</a:t>
            </a:r>
            <a:r>
              <a:rPr lang="en-US" dirty="0"/>
              <a:t> word embedding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Indeks</a:t>
            </a:r>
            <a:r>
              <a:rPr lang="en-US" dirty="0"/>
              <a:t> | Vector Word Embedding   |</a:t>
            </a:r>
          </a:p>
          <a:p>
            <a:r>
              <a:rPr lang="en-US" dirty="0"/>
              <a:t>|------|------|</a:t>
            </a:r>
          </a:p>
          <a:p>
            <a:r>
              <a:rPr lang="en-US" dirty="0"/>
              <a:t>|   1  | [0.00000000e+00,  0.00000000e+00, ..., 0.00000000e+00] |</a:t>
            </a:r>
          </a:p>
          <a:p>
            <a:r>
              <a:rPr lang="en-US" dirty="0"/>
              <a:t>|   2  | [-0.25935695, -0.24364145, ..., 0.35460544] |</a:t>
            </a:r>
          </a:p>
          <a:p>
            <a:r>
              <a:rPr lang="en-US" dirty="0"/>
              <a:t>|   3  | [-2.42174849e-01, -2.28570521e-01, ..., 3.44555348e-01] |</a:t>
            </a:r>
          </a:p>
          <a:p>
            <a:r>
              <a:rPr lang="en-US" dirty="0"/>
              <a:t>|   ...  | ... |</a:t>
            </a:r>
          </a:p>
          <a:p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word index dan word embedding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tahap</a:t>
            </a:r>
            <a:r>
              <a:rPr lang="en-US" dirty="0"/>
              <a:t> text classification.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Dokumen</a:t>
            </a:r>
            <a:r>
              <a:rPr lang="en-US" dirty="0"/>
              <a:t> |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| Text |</a:t>
            </a:r>
          </a:p>
          <a:p>
            <a:r>
              <a:rPr lang="en-US" dirty="0"/>
              <a:t>|------|------|------|</a:t>
            </a:r>
          </a:p>
          <a:p>
            <a:r>
              <a:rPr lang="en-US" dirty="0"/>
              <a:t>|   1  | 1 | yes dog |</a:t>
            </a:r>
          </a:p>
          <a:p>
            <a:r>
              <a:rPr lang="en-US" dirty="0"/>
              <a:t>|   1  | 2 | yeah |</a:t>
            </a:r>
          </a:p>
          <a:p>
            <a:r>
              <a:rPr lang="en-US" dirty="0"/>
              <a:t>|   1  | 3 | fast and furious |</a:t>
            </a:r>
          </a:p>
          <a:p>
            <a:r>
              <a:rPr lang="en-US" dirty="0"/>
              <a:t>|   1  | 4 | too </a:t>
            </a:r>
            <a:r>
              <a:rPr lang="en-US" dirty="0" err="1"/>
              <a:t>fas</a:t>
            </a:r>
            <a:r>
              <a:rPr lang="en-US" dirty="0"/>
              <a:t> |</a:t>
            </a:r>
          </a:p>
          <a:p>
            <a:r>
              <a:rPr lang="en-US" dirty="0"/>
              <a:t>|   1  | 5 | </a:t>
            </a:r>
            <a:r>
              <a:rPr lang="en-US" dirty="0" err="1"/>
              <a:t>haha</a:t>
            </a:r>
            <a:r>
              <a:rPr lang="en-US" dirty="0"/>
              <a:t> |</a:t>
            </a:r>
          </a:p>
          <a:p>
            <a:r>
              <a:rPr lang="en-US" dirty="0"/>
              <a:t>|   1  | 6 | sad |</a:t>
            </a:r>
          </a:p>
          <a:p>
            <a:r>
              <a:rPr lang="en-US" dirty="0"/>
              <a:t>|   2  | 1 | no idiot |</a:t>
            </a:r>
          </a:p>
          <a:p>
            <a:r>
              <a:rPr lang="en-US" dirty="0"/>
              <a:t>|   2  | 2 | we too pro |</a:t>
            </a:r>
          </a:p>
          <a:p>
            <a:r>
              <a:rPr lang="en-US" dirty="0"/>
              <a:t>|   2  | 3 | lol |</a:t>
            </a:r>
          </a:p>
          <a:p>
            <a:r>
              <a:rPr lang="en-US" dirty="0"/>
              <a:t>|   ...  | ... | ... 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1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c. Text Classification (</a:t>
            </a:r>
            <a:r>
              <a:rPr lang="en-US" dirty="0" err="1"/>
              <a:t>Isjhar</a:t>
            </a:r>
            <a:r>
              <a:rPr lang="en-US" dirty="0"/>
              <a:t> </a:t>
            </a:r>
            <a:r>
              <a:rPr lang="en-US" dirty="0" err="1"/>
              <a:t>Kautsar</a:t>
            </a:r>
            <a:r>
              <a:rPr lang="en-US" dirty="0"/>
              <a:t> 23519009)</a:t>
            </a:r>
          </a:p>
          <a:p>
            <a:r>
              <a:rPr lang="en-US" dirty="0"/>
              <a:t>#### </a:t>
            </a:r>
            <a:r>
              <a:rPr lang="en-US" dirty="0" err="1"/>
              <a:t>i</a:t>
            </a:r>
            <a:r>
              <a:rPr lang="en-US" dirty="0"/>
              <a:t>. Teknik</a:t>
            </a:r>
          </a:p>
          <a:p>
            <a:r>
              <a:rPr lang="en-US" dirty="0"/>
              <a:t>Pada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2 </a:t>
            </a:r>
            <a:r>
              <a:rPr lang="en-US" dirty="0" err="1"/>
              <a:t>teknik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model classifier.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skenario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.</a:t>
            </a:r>
          </a:p>
          <a:p>
            <a:r>
              <a:rPr lang="en-US" dirty="0"/>
              <a:t>1. LSTM</a:t>
            </a:r>
          </a:p>
          <a:p>
            <a:r>
              <a:rPr lang="en-US" dirty="0" err="1"/>
              <a:t>Arsitektur</a:t>
            </a:r>
            <a:r>
              <a:rPr lang="en-US" dirty="0"/>
              <a:t>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lstm_arsitektur.jpg</a:t>
            </a:r>
            <a:r>
              <a:rPr lang="en-US" dirty="0"/>
              <a:t>)</a:t>
            </a:r>
          </a:p>
          <a:p>
            <a:r>
              <a:rPr lang="en-US" dirty="0"/>
              <a:t>2. Bidirectional LSTM</a:t>
            </a:r>
          </a:p>
          <a:p>
            <a:r>
              <a:rPr lang="en-US" dirty="0" err="1"/>
              <a:t>Arsitektur</a:t>
            </a:r>
            <a:r>
              <a:rPr lang="en-US" dirty="0"/>
              <a:t> Bidirectional LSTM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![LStM](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bidirectional_lstm_arsitektur.jpg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Input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daftar token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encoding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word index yang </a:t>
            </a:r>
            <a:r>
              <a:rPr lang="en-US" dirty="0" err="1"/>
              <a:t>dibangun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Word Embedding. Output </a:t>
            </a:r>
            <a:r>
              <a:rPr lang="en-US" dirty="0" err="1"/>
              <a:t>dari</a:t>
            </a:r>
            <a:r>
              <a:rPr lang="en-US" dirty="0"/>
              <a:t>  </a:t>
            </a:r>
            <a:r>
              <a:rPr lang="en-US" dirty="0" err="1"/>
              <a:t>hasil</a:t>
            </a:r>
            <a:r>
              <a:rPr lang="en-US" dirty="0"/>
              <a:t> classification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#### ii. Data</a:t>
            </a:r>
          </a:p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dota</a:t>
            </a:r>
            <a:r>
              <a:rPr lang="en-US" dirty="0"/>
              <a:t> 2 chat.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Category | Match | Slot | Text |</a:t>
            </a:r>
          </a:p>
          <a:p>
            <a:r>
              <a:rPr lang="en-US" dirty="0"/>
              <a:t>|------|------|------|------|</a:t>
            </a:r>
          </a:p>
          <a:p>
            <a:r>
              <a:rPr lang="en-US" dirty="0"/>
              <a:t>|   0  | 2 | 0 | yes dog. yeah . fast and furious. too </a:t>
            </a:r>
            <a:r>
              <a:rPr lang="en-US" dirty="0" err="1"/>
              <a:t>fas</a:t>
            </a:r>
            <a:r>
              <a:rPr lang="en-US" dirty="0"/>
              <a:t>. </a:t>
            </a:r>
            <a:r>
              <a:rPr lang="en-US" dirty="0" err="1"/>
              <a:t>haha</a:t>
            </a:r>
            <a:r>
              <a:rPr lang="en-US" dirty="0"/>
              <a:t>. sad. |</a:t>
            </a:r>
          </a:p>
          <a:p>
            <a:r>
              <a:rPr lang="en-US" dirty="0"/>
              <a:t>|   0  | 2 | 2 | no idiot. we too pro. lol. |</a:t>
            </a:r>
          </a:p>
          <a:p>
            <a:r>
              <a:rPr lang="en-US" dirty="0"/>
              <a:t>|   ...  | ... | ... |</a:t>
            </a:r>
          </a:p>
          <a:p>
            <a:endParaRPr lang="en-US" dirty="0"/>
          </a:p>
          <a:p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:</a:t>
            </a:r>
          </a:p>
          <a:p>
            <a:r>
              <a:rPr lang="en-US" dirty="0"/>
              <a:t>- **Category**: 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valuenya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2, </a:t>
            </a:r>
            <a:r>
              <a:rPr lang="en-US" dirty="0" err="1"/>
              <a:t>yaitu</a:t>
            </a:r>
            <a:r>
              <a:rPr lang="en-US" dirty="0"/>
              <a:t> 0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toxic dan 1 </a:t>
            </a:r>
            <a:r>
              <a:rPr lang="en-US" dirty="0" err="1"/>
              <a:t>berarti</a:t>
            </a:r>
            <a:r>
              <a:rPr lang="en-US" dirty="0"/>
              <a:t> toxic.</a:t>
            </a:r>
          </a:p>
          <a:p>
            <a:r>
              <a:rPr lang="en-US" dirty="0"/>
              <a:t>- **Match**: Id </a:t>
            </a:r>
            <a:r>
              <a:rPr lang="en-US" dirty="0" err="1"/>
              <a:t>pertandingan</a:t>
            </a:r>
            <a:endParaRPr lang="en-US" dirty="0"/>
          </a:p>
          <a:p>
            <a:r>
              <a:rPr lang="en-US" dirty="0"/>
              <a:t>- **Slot**:  slot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- **Text**: Kumpulan </a:t>
            </a:r>
            <a:r>
              <a:rPr lang="en-US" dirty="0" err="1"/>
              <a:t>percakapan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pada 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Category </a:t>
            </a:r>
            <a:r>
              <a:rPr lang="en-US" dirty="0" err="1"/>
              <a:t>dalam</a:t>
            </a:r>
            <a:r>
              <a:rPr lang="en-US" dirty="0"/>
              <a:t> dataset </a:t>
            </a:r>
            <a:r>
              <a:rPr lang="en-US" dirty="0" err="1"/>
              <a:t>sebagi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#### iii. </a:t>
            </a:r>
            <a:r>
              <a:rPr lang="en-US" dirty="0" err="1"/>
              <a:t>Eksperimen</a:t>
            </a:r>
            <a:r>
              <a:rPr lang="en-US" dirty="0"/>
              <a:t> (Hasil dan </a:t>
            </a:r>
            <a:r>
              <a:rPr lang="en-US" dirty="0" err="1"/>
              <a:t>Analisis</a:t>
            </a:r>
            <a:r>
              <a:rPr lang="en-US" dirty="0"/>
              <a:t>)</a:t>
            </a:r>
          </a:p>
          <a:p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validation test dan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parameter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/>
              <a:t>1. Teknik: LSTM dan Bidirectional LSTM</a:t>
            </a:r>
          </a:p>
          <a:p>
            <a:r>
              <a:rPr lang="en-US" dirty="0"/>
              <a:t>2. Entity Masking: </a:t>
            </a:r>
            <a:r>
              <a:rPr lang="en-US" dirty="0" err="1"/>
              <a:t>Memakai</a:t>
            </a:r>
            <a:r>
              <a:rPr lang="en-US" dirty="0"/>
              <a:t> Entity Masking dan </a:t>
            </a:r>
            <a:r>
              <a:rPr lang="en-US" dirty="0" err="1"/>
              <a:t>tanda</a:t>
            </a:r>
            <a:r>
              <a:rPr lang="en-US" dirty="0"/>
              <a:t> Entity Masking</a:t>
            </a:r>
          </a:p>
          <a:p>
            <a:r>
              <a:rPr lang="en-US" dirty="0"/>
              <a:t>3. Panjang Vector Embedding: 50 dan 100</a:t>
            </a:r>
          </a:p>
          <a:p>
            <a:r>
              <a:rPr lang="en-US" dirty="0"/>
              <a:t>4. Dropout Layer: </a:t>
            </a:r>
            <a:r>
              <a:rPr lang="en-US" dirty="0" err="1"/>
              <a:t>Memakai</a:t>
            </a:r>
            <a:r>
              <a:rPr lang="en-US" dirty="0"/>
              <a:t> Dropout Layer dan </a:t>
            </a:r>
            <a:r>
              <a:rPr lang="en-US" dirty="0" err="1"/>
              <a:t>tanpa</a:t>
            </a:r>
            <a:r>
              <a:rPr lang="en-US" dirty="0"/>
              <a:t> Dropout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Skenario</a:t>
            </a:r>
            <a:r>
              <a:rPr lang="en-US" dirty="0"/>
              <a:t> | Teknik | Entity Masking | Panjang Vector Embedding | Dropout Layer |</a:t>
            </a:r>
          </a:p>
          <a:p>
            <a:r>
              <a:rPr lang="en-US" dirty="0"/>
              <a:t>|------|------|------|------|------|</a:t>
            </a:r>
          </a:p>
          <a:p>
            <a:r>
              <a:rPr lang="en-US" dirty="0"/>
              <a:t>|   A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B  |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C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D  |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E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F  |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G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H  |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I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J  | Bidirectional LSTM | </a:t>
            </a:r>
            <a:r>
              <a:rPr lang="en-US" dirty="0" err="1"/>
              <a:t>Tidak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K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L  | Bidirectional LSTM | </a:t>
            </a:r>
            <a:r>
              <a:rPr lang="en-US" dirty="0" err="1"/>
              <a:t>Tidak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M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N  | Bidirectional LSTM | </a:t>
            </a:r>
            <a:r>
              <a:rPr lang="en-US" dirty="0" err="1"/>
              <a:t>Ya</a:t>
            </a:r>
            <a:r>
              <a:rPr lang="en-US" dirty="0"/>
              <a:t> | 50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r>
              <a:rPr lang="en-US" dirty="0"/>
              <a:t>|   O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Tidak</a:t>
            </a:r>
            <a:r>
              <a:rPr lang="en-US" dirty="0"/>
              <a:t> |</a:t>
            </a:r>
          </a:p>
          <a:p>
            <a:r>
              <a:rPr lang="en-US" dirty="0"/>
              <a:t>|   P  | Bidirectional LSTM | </a:t>
            </a:r>
            <a:r>
              <a:rPr lang="en-US" dirty="0" err="1"/>
              <a:t>Ya</a:t>
            </a:r>
            <a:r>
              <a:rPr lang="en-US" dirty="0"/>
              <a:t> | 100 | </a:t>
            </a:r>
            <a:r>
              <a:rPr lang="en-US" dirty="0" err="1"/>
              <a:t>Ya</a:t>
            </a:r>
            <a:r>
              <a:rPr lang="en-US" dirty="0"/>
              <a:t> |</a:t>
            </a:r>
          </a:p>
          <a:p>
            <a:endParaRPr lang="en-US" dirty="0"/>
          </a:p>
          <a:p>
            <a:r>
              <a:rPr lang="en-US" dirty="0"/>
              <a:t>Data train dan data test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**70 : 30**. Ratio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orde</a:t>
            </a:r>
            <a:r>
              <a:rPr lang="en-US" dirty="0"/>
              <a:t> </a:t>
            </a:r>
            <a:r>
              <a:rPr lang="en-US" dirty="0" err="1"/>
              <a:t>datasetnya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ratusan</a:t>
            </a:r>
            <a:r>
              <a:rPr lang="en-US" dirty="0"/>
              <a:t>. </a:t>
            </a:r>
            <a:r>
              <a:rPr lang="en-US" dirty="0" err="1"/>
              <a:t>Menggunakan</a:t>
            </a:r>
            <a:r>
              <a:rPr lang="en-US" dirty="0"/>
              <a:t> **5-Fold Validation** dan Metric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model </a:t>
            </a:r>
            <a:r>
              <a:rPr lang="en-US" dirty="0" err="1"/>
              <a:t>menggunakan</a:t>
            </a:r>
            <a:r>
              <a:rPr lang="en-US" dirty="0"/>
              <a:t> **F1 Score**,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category 0 dan 1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FA0B5-ED96-7445-A74A-28C98F519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0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1993-3D56-A147-BF08-2CFFADFD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88CDB-6B35-BD42-939A-F4F4113BE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ADBB-638F-C045-B588-D6B2D648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5BAA7-3A21-FA49-967A-04C7E131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58756-82A7-D447-9F2C-A7684F5C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05CA-B729-DB4A-BC67-4DE5F50A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33E35-4B7F-6044-811F-968D80AA9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B2E7-81A5-0641-A716-29E499AB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359C-37CB-B04B-AEB1-FAB2923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E326-4969-2544-A860-950DF440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7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397C7-BA1A-0D47-8FE3-D06DFA761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14A48-2366-F34C-A694-526867F32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A6BA-01BB-304E-A7D9-D38F7585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26B00-A802-6644-B6D6-8C030749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4812-2E74-7B4C-83AE-169BBD16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6ABA-5111-CB4E-B6A6-EC97953D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7AA6-828A-844F-BA32-E2801701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BCB6-4757-B843-B0AF-4416A291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5750-2CE8-C44D-939B-46E2E65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3CC5F-9668-5749-9B49-922FD301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DE1E-07F3-6C45-BABC-4F8221BC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4CBD-3341-2C43-81B6-B809B072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350F-E3BA-9B49-8A2C-F201C09D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E468E-BD81-884E-899E-5F6DA64D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4FDFC-CCBD-1942-89C2-F09C1B0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8096-9CD6-3D44-977E-3D789558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FDC9-2935-0449-8E5C-2BF8D7288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143CF-0EF9-4E48-8A9C-6CDD6364E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6803F-822C-CB4B-9073-1DA6690D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81B0-AA84-454F-B902-D985DB92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D2584-3A66-9446-9CFE-75C7619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90A7-8EDB-E04C-B2C8-FFBA12C0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8CA4-DE3E-9043-96F6-6F5CEB8E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69C92-1207-2640-AAA0-ECFFF92B8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F592B-677B-624E-99C0-55D113786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3B4ED-7E68-D84F-B56D-2001B0E5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7B196-C72D-7541-9C02-7AE9DE0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EDEF9-A42F-C340-9D31-75D04D64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F27DD-0B32-0C40-8023-B6C1D351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7E06-47A3-B245-86BC-AAD220F6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D185-33B0-8A45-BD69-00FBBB7F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B1755-7A77-1546-9F66-5ED3A290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6F44C-DA62-FA4E-A900-06E5836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21A5-1416-B546-B041-E729CBB1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292F6-C9A5-0F48-B4C2-4FEA3762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46F4-9F45-B241-B09D-F6C57F15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4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E422-858B-A346-9AB8-91BEE782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F326-DD03-4C4E-AB80-1ECE07E3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46007-0BDB-4240-87FD-FC514982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E085C-28DB-774D-854F-DAF33EFC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66FF-3D66-0E4B-BB25-26A889723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E8EF-E1F3-D84A-96D2-5D358BC1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D3BF-A309-1A49-80CB-231C349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939D7-03B1-5C42-AFA3-C42342ED9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F7678-6416-664E-9A0A-645022CB7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5FC72-A54C-2C43-A3C9-8E557511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844F4-38D2-FE4B-8DD6-04FFAEED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193B7-0F03-FC4F-BE1E-9D3A782F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FE1F3-CC66-D643-92D4-75630F0F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B9110-E061-5B4F-8A55-4A67CA192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7015-0FED-194D-964A-44CE3959F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56F1D-5027-B145-A661-E64523EF0471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AC5A-FBE9-8C4E-BF82-3C1610C64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5BFF7-E9C4-A845-9276-02B1D1481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17C4E-D19C-6846-9668-756302F4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miro.medium.com/max/1700/0*yxs3JKs5bKc4c_i8.p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40C0-66E3-E644-8F5C-48EA06BB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24F92-2DFF-334E-90A2-C947D9AB4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DC317-49C0-444C-8528-A664807EFF93}"/>
              </a:ext>
            </a:extLst>
          </p:cNvPr>
          <p:cNvSpPr txBox="1"/>
          <p:nvPr/>
        </p:nvSpPr>
        <p:spPr>
          <a:xfrm>
            <a:off x="3906938" y="2533916"/>
            <a:ext cx="43781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IF6028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Pemrosesan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Bahasa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Alami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6D285-D7CD-7B49-81A3-447436D023C0}"/>
              </a:ext>
            </a:extLst>
          </p:cNvPr>
          <p:cNvSpPr txBox="1"/>
          <p:nvPr/>
        </p:nvSpPr>
        <p:spPr>
          <a:xfrm>
            <a:off x="4786987" y="4018054"/>
            <a:ext cx="2618025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Disusun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oleh</a:t>
            </a:r>
          </a:p>
          <a:p>
            <a:pPr algn="ctr">
              <a:lnSpc>
                <a:spcPct val="150000"/>
              </a:lnSpc>
            </a:pP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Isjhar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Kautsar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23519009</a:t>
            </a:r>
          </a:p>
          <a:p>
            <a:pPr algn="ctr"/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Arrival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Dwi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Sentosa 23519035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42FD5-1320-A74A-A2F5-DF91BEF6A182}"/>
              </a:ext>
            </a:extLst>
          </p:cNvPr>
          <p:cNvSpPr txBox="1"/>
          <p:nvPr/>
        </p:nvSpPr>
        <p:spPr>
          <a:xfrm>
            <a:off x="4476004" y="5649101"/>
            <a:ext cx="3239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  <a:p>
            <a:pPr algn="ctr"/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3B4504-6622-544C-9C7A-D1260A73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2841" y="597171"/>
            <a:ext cx="1506316" cy="15063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83E930-98F2-EF42-84B9-84B85F416A3F}"/>
              </a:ext>
            </a:extLst>
          </p:cNvPr>
          <p:cNvCxnSpPr/>
          <p:nvPr/>
        </p:nvCxnSpPr>
        <p:spPr>
          <a:xfrm>
            <a:off x="4038600" y="3722914"/>
            <a:ext cx="412568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0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4DC0A3E-AD28-CC46-BCB2-B0A31553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110733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2076209" cy="899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pencarian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7ED3C-FF6C-3E46-A50C-D7BBEA79D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126" y="2307687"/>
            <a:ext cx="4332031" cy="3392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D3B760-2903-7949-A297-63C7E4B3BF67}"/>
              </a:ext>
            </a:extLst>
          </p:cNvPr>
          <p:cNvSpPr txBox="1"/>
          <p:nvPr/>
        </p:nvSpPr>
        <p:spPr>
          <a:xfrm>
            <a:off x="7384857" y="2307687"/>
            <a:ext cx="4172143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train dan data test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dibagi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70 : 30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 Ratio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order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ratusan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5-Fold Validation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Metric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ukur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F1 Score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karena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0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seimbang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355EA3-975D-2140-AF7F-4360FF78D5C1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7918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F324F3-1197-9B4B-AABE-AA8D74CFC103}"/>
              </a:ext>
            </a:extLst>
          </p:cNvPr>
          <p:cNvSpPr/>
          <p:nvPr/>
        </p:nvSpPr>
        <p:spPr>
          <a:xfrm>
            <a:off x="590179" y="1744920"/>
            <a:ext cx="7423521" cy="4109622"/>
          </a:xfrm>
          <a:prstGeom prst="roundRect">
            <a:avLst>
              <a:gd name="adj" fmla="val 4641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863818" y="21217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H A S I L</a:t>
            </a:r>
          </a:p>
          <a:p>
            <a:r>
              <a:rPr lang="en-US" sz="1500" dirty="0">
                <a:latin typeface="Avenir Book" charset="0"/>
                <a:ea typeface="Avenir Book" charset="0"/>
                <a:cs typeface="Avenir Book" charset="0"/>
              </a:rPr>
              <a:t>E K S P E R I M E N</a:t>
            </a:r>
            <a:endParaRPr lang="en-ID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25985" y="184421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VALIDATION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23265" y="2121783"/>
            <a:ext cx="2061783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AB32F-2788-F345-A7B7-72FB84147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32" y="1844212"/>
            <a:ext cx="1351103" cy="3783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6A044-BE42-A049-9D2A-0377B9925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606" y="1882312"/>
            <a:ext cx="3614302" cy="21705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79A4AD-5A8A-1141-B1B6-239861DDAE9C}"/>
              </a:ext>
            </a:extLst>
          </p:cNvPr>
          <p:cNvSpPr txBox="1"/>
          <p:nvPr/>
        </p:nvSpPr>
        <p:spPr>
          <a:xfrm>
            <a:off x="4199945" y="4082403"/>
            <a:ext cx="3724096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US"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1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47748-C2A2-CC46-907A-B401285FF932}"/>
              </a:ext>
            </a:extLst>
          </p:cNvPr>
          <p:cNvSpPr txBox="1"/>
          <p:nvPr/>
        </p:nvSpPr>
        <p:spPr>
          <a:xfrm>
            <a:off x="8372134" y="184421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263ED4-8897-C342-9A3A-8C8204057A7D}"/>
              </a:ext>
            </a:extLst>
          </p:cNvPr>
          <p:cNvSpPr txBox="1"/>
          <p:nvPr/>
        </p:nvSpPr>
        <p:spPr>
          <a:xfrm>
            <a:off x="8373897" y="2182766"/>
            <a:ext cx="2893741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diuji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71.42%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1AD70B-BBE0-F944-8AC3-39AAB2268759}"/>
              </a:ext>
            </a:extLst>
          </p:cNvPr>
          <p:cNvSpPr/>
          <p:nvPr/>
        </p:nvSpPr>
        <p:spPr>
          <a:xfrm>
            <a:off x="8280702" y="1744920"/>
            <a:ext cx="3088757" cy="410962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0F6482-0A50-C24A-B142-80076E2E557F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87D64-D9E2-F144-87B2-91642130AA80}"/>
              </a:ext>
            </a:extLst>
          </p:cNvPr>
          <p:cNvSpPr txBox="1"/>
          <p:nvPr/>
        </p:nvSpPr>
        <p:spPr>
          <a:xfrm>
            <a:off x="910869" y="1707773"/>
            <a:ext cx="62696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menganggap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algn="just"/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contoh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pertama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kurang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80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didalamnya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pertama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kedua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</a:t>
            </a:r>
          </a:p>
          <a:p>
            <a:pPr algn="just"/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menganggap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Sedangkan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2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contoh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berikutnya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kurang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30 kata,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dimana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pertama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kedua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</a:t>
            </a:r>
          </a:p>
          <a:p>
            <a:pPr algn="just"/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menganggap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itu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pada data </a:t>
            </a:r>
          </a:p>
          <a:p>
            <a:pPr algn="just"/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train, rata-rata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57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17.</a:t>
            </a:r>
          </a:p>
          <a:p>
            <a:pPr algn="just"/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Tergambar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latihnya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Solusinya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data train,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kriteria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berjumlah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sedikit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label toxic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berjumlah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</a:p>
          <a:p>
            <a:pPr algn="just"/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berlabel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non toxic.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B1D47-1E04-3F4B-A0C1-119F9349A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912" y="1766322"/>
            <a:ext cx="4622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D9DE24AA-B6B3-6040-8878-01636D086B48}"/>
              </a:ext>
            </a:extLst>
          </p:cNvPr>
          <p:cNvSpPr/>
          <p:nvPr/>
        </p:nvSpPr>
        <p:spPr>
          <a:xfrm>
            <a:off x="1895098" y="1612900"/>
            <a:ext cx="2665463" cy="3673961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1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jeje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fAM.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free farming ls. not coming into play. let end. storm fat yet.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zZZ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ok. U useless anyways. does it matter. 30mins in. cant seem to hit 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singel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call. ROFL. still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didnt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hirt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Aha. better share hero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contorl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to someone else. might start hitting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Q. ROFL.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fuckING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Retard. yea. he had an. amazing blast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at mid. 20mins scythe on od. Yet my . LS . wants to farm. His orchid. Die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btich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oh. my god. oh my god. oh. My. Fucking god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E1C46F55-51A8-0949-B6EC-5998BBA0BB58}"/>
              </a:ext>
            </a:extLst>
          </p:cNvPr>
          <p:cNvSpPr/>
          <p:nvPr/>
        </p:nvSpPr>
        <p:spPr>
          <a:xfrm>
            <a:off x="4820824" y="1612900"/>
            <a:ext cx="2665463" cy="3673961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2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what's happening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boyz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?. as you can see we are waiting . :D. I am just asking what happened. &lt;3. how many more x3 mins do we have to wait. :D. BOI. you don't know how time works. look. you will have more gold if he leaves. If I roll a one. WE GO.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izi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+. now you are lucky. :D.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ain't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:D. gg wp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E364E23C-C71B-7349-A810-F9EB83C8C34C}"/>
              </a:ext>
            </a:extLst>
          </p:cNvPr>
          <p:cNvSpPr/>
          <p:nvPr/>
        </p:nvSpPr>
        <p:spPr>
          <a:xfrm>
            <a:off x="7742963" y="1612900"/>
            <a:ext cx="2665463" cy="181610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3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mama likes dick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ehh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?. figures.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ur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 even a good hooker kid. passive shadow blade?. gg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  <p:sp>
        <p:nvSpPr>
          <p:cNvPr id="14" name="Document 13">
            <a:extLst>
              <a:ext uri="{FF2B5EF4-FFF2-40B4-BE49-F238E27FC236}">
                <a16:creationId xmlns:a16="http://schemas.microsoft.com/office/drawing/2014/main" id="{AE23836B-8B52-8647-9381-9B1595121DC1}"/>
              </a:ext>
            </a:extLst>
          </p:cNvPr>
          <p:cNvSpPr/>
          <p:nvPr/>
        </p:nvSpPr>
        <p:spPr>
          <a:xfrm>
            <a:off x="7742963" y="3689493"/>
            <a:ext cx="2665463" cy="159736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 4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drow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 remember me last game.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waot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haha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berlabel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toxic)</a:t>
            </a:r>
          </a:p>
        </p:txBody>
      </p:sp>
    </p:spTree>
    <p:extLst>
      <p:ext uri="{BB962C8B-B14F-4D97-AF65-F5344CB8AC3E}">
        <p14:creationId xmlns:p14="http://schemas.microsoft.com/office/powerpoint/2010/main" val="169499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707572"/>
            <a:ext cx="669785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Model 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dibanding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model LSTM.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bidirectional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mempertimbangkan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hubungan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sebelum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setelahnya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B6FF9-E39F-AC4C-91AC-C1E336740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18" y="25916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2CEF12-0278-FC42-A6D0-B9C84D220617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86829-9599-3349-AB47-719D43A25576}"/>
              </a:ext>
            </a:extLst>
          </p:cNvPr>
          <p:cNvSpPr txBox="1"/>
          <p:nvPr/>
        </p:nvSpPr>
        <p:spPr>
          <a:xfrm>
            <a:off x="910749" y="1709716"/>
            <a:ext cx="87657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Masking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disebabkan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entity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gagal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tergambar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label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other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support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Solusi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meningkatkan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Contoh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ada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masking yang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terindentifikasi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pada document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padahal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noob, fucker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bermakna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BAD.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C700-8981-2145-B16B-B01F271D0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996" y="1828152"/>
            <a:ext cx="4648200" cy="2781300"/>
          </a:xfrm>
          <a:prstGeom prst="rect">
            <a:avLst/>
          </a:prstGeom>
        </p:spPr>
      </p:pic>
      <p:sp>
        <p:nvSpPr>
          <p:cNvPr id="14" name="Document 13">
            <a:extLst>
              <a:ext uri="{FF2B5EF4-FFF2-40B4-BE49-F238E27FC236}">
                <a16:creationId xmlns:a16="http://schemas.microsoft.com/office/drawing/2014/main" id="{C3639DFC-D04E-864C-AE57-03922E94E7A0}"/>
              </a:ext>
            </a:extLst>
          </p:cNvPr>
          <p:cNvSpPr/>
          <p:nvPr/>
        </p:nvSpPr>
        <p:spPr>
          <a:xfrm>
            <a:off x="996757" y="3454776"/>
            <a:ext cx="2665463" cy="1493222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DOKUMEN</a:t>
            </a:r>
          </a:p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'die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idoot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divine for the win . so noob . fucker . Tk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ahahaha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so sad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triggerd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rep [ ort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ez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just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erport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this </a:t>
            </a:r>
            <a:r>
              <a:rPr lang="en-ID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jugg</a:t>
            </a:r>
            <a:r>
              <a:rPr lang="en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. ty . gg’.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52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5691556-A664-BD40-B03E-12F1A6757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N A L I S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B65AE1-44D5-5148-9CF3-FEC41613B809}"/>
              </a:ext>
            </a:extLst>
          </p:cNvPr>
          <p:cNvSpPr/>
          <p:nvPr/>
        </p:nvSpPr>
        <p:spPr>
          <a:xfrm>
            <a:off x="484371" y="176632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B06DA-B37D-2446-811B-2FE2F2790A69}"/>
              </a:ext>
            </a:extLst>
          </p:cNvPr>
          <p:cNvSpPr txBox="1"/>
          <p:nvPr/>
        </p:nvSpPr>
        <p:spPr>
          <a:xfrm>
            <a:off x="910869" y="1694872"/>
            <a:ext cx="8073429" cy="666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Dua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lainnya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panjang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vector word embedding dan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penggunaan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dropout layer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terlalu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mempengaruhi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10A9C-B760-B94A-BC9B-1B8354210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59" y="2642482"/>
            <a:ext cx="4648200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4D06-0001-7346-9E2D-0ECCB8AE7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42482"/>
            <a:ext cx="4648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2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29728D-373A-8045-996E-D8576178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4069821" y="428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25E18E-3BB6-CB48-BA73-7C30629CCC60}"/>
              </a:ext>
            </a:extLst>
          </p:cNvPr>
          <p:cNvSpPr/>
          <p:nvPr/>
        </p:nvSpPr>
        <p:spPr>
          <a:xfrm>
            <a:off x="496474" y="1995844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94E86-8D85-9646-BF3A-58E745218FF7}"/>
              </a:ext>
            </a:extLst>
          </p:cNvPr>
          <p:cNvSpPr txBox="1"/>
          <p:nvPr/>
        </p:nvSpPr>
        <p:spPr>
          <a:xfrm>
            <a:off x="950404" y="2004000"/>
            <a:ext cx="6724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“Why is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dying? - Quora.” [Online]. </a:t>
            </a:r>
          </a:p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www.quora.com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/Why-is-Dota-2-dying. [Accessed: 14-Mar-2020].</a:t>
            </a:r>
            <a:endParaRPr lang="en-ID" sz="1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05179-EC96-7743-993C-38A7029A61B8}"/>
              </a:ext>
            </a:extLst>
          </p:cNvPr>
          <p:cNvSpPr/>
          <p:nvPr/>
        </p:nvSpPr>
        <p:spPr>
          <a:xfrm>
            <a:off x="496474" y="2891183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5912B-F249-E940-93CF-3D15FC2E352A}"/>
              </a:ext>
            </a:extLst>
          </p:cNvPr>
          <p:cNvSpPr txBox="1"/>
          <p:nvPr/>
        </p:nvSpPr>
        <p:spPr>
          <a:xfrm>
            <a:off x="950404" y="2757839"/>
            <a:ext cx="9346661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“Is DotA Dying? ::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General Discussions.”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steamcommunity.com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/app/570/discussions/0/1744483505474625833/.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9F9BF4-803B-6E49-93D1-0922C312F43A}"/>
              </a:ext>
            </a:extLst>
          </p:cNvPr>
          <p:cNvSpPr/>
          <p:nvPr/>
        </p:nvSpPr>
        <p:spPr>
          <a:xfrm>
            <a:off x="496473" y="3853756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83346-DC01-0A4F-8AEC-70785EE54CDC}"/>
              </a:ext>
            </a:extLst>
          </p:cNvPr>
          <p:cNvSpPr txBox="1"/>
          <p:nvPr/>
        </p:nvSpPr>
        <p:spPr>
          <a:xfrm>
            <a:off x="950404" y="3730763"/>
            <a:ext cx="7816307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“4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Alasan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Mengapa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Kini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Mati. -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.”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Available: https://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gamebrott.com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/4-alasan-mengapa-kini-dota-2-mati. [Accessed: 14-Mar-2020].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C7F6C0-4EDB-6D4F-9F7B-205D782662A3}"/>
              </a:ext>
            </a:extLst>
          </p:cNvPr>
          <p:cNvSpPr/>
          <p:nvPr/>
        </p:nvSpPr>
        <p:spPr>
          <a:xfrm>
            <a:off x="504727" y="4873692"/>
            <a:ext cx="324091" cy="3240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AB3F5-CF63-DE4A-9A7F-4F651ABE61D5}"/>
              </a:ext>
            </a:extLst>
          </p:cNvPr>
          <p:cNvSpPr txBox="1"/>
          <p:nvPr/>
        </p:nvSpPr>
        <p:spPr>
          <a:xfrm>
            <a:off x="958657" y="4740375"/>
            <a:ext cx="9264716" cy="71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M. Martens, S. Shen, A.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Iosup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and F.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Kuipers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“Toxicity detection in multiplayer online games,”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Annu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Work.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Netw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 Syst. Support Games, vol. 2016-Janua, 2016.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9E058-35E6-5B42-9D6F-505190782E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1C4AD8-6736-DD4E-8C01-DE314822714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2E304-AA37-5049-84BC-061366DD54E6}"/>
              </a:ext>
            </a:extLst>
          </p:cNvPr>
          <p:cNvSpPr txBox="1"/>
          <p:nvPr/>
        </p:nvSpPr>
        <p:spPr>
          <a:xfrm>
            <a:off x="381965" y="439545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R E F E R E N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7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AC27B-B21D-B74C-A742-FDA79CC6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820274" cy="222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0A721-1BCC-0647-BD25-55FBD40C327D}"/>
              </a:ext>
            </a:extLst>
          </p:cNvPr>
          <p:cNvSpPr txBox="1"/>
          <p:nvPr/>
        </p:nvSpPr>
        <p:spPr>
          <a:xfrm>
            <a:off x="6835836" y="314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236C1-4C63-6342-A95C-5D69E8630430}"/>
              </a:ext>
            </a:extLst>
          </p:cNvPr>
          <p:cNvSpPr txBox="1"/>
          <p:nvPr/>
        </p:nvSpPr>
        <p:spPr>
          <a:xfrm>
            <a:off x="5159592" y="2137163"/>
            <a:ext cx="166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Karla" pitchFamily="2" charset="0"/>
                <a:ea typeface="Karla" pitchFamily="2" charset="0"/>
              </a:rPr>
              <a:t>Terimakasih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323D6-7D03-7443-A5AE-8C0C034BDC44}"/>
              </a:ext>
            </a:extLst>
          </p:cNvPr>
          <p:cNvSpPr txBox="1"/>
          <p:nvPr/>
        </p:nvSpPr>
        <p:spPr>
          <a:xfrm>
            <a:off x="5006540" y="3496326"/>
            <a:ext cx="1972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Karla" pitchFamily="2" charset="0"/>
                <a:ea typeface="Karla" pitchFamily="2" charset="0"/>
              </a:rPr>
              <a:t>Email: 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23519009@std.stei.itb.ac.id</a:t>
            </a:r>
          </a:p>
          <a:p>
            <a:pPr algn="ctr"/>
            <a:r>
              <a:rPr lang="en-US" sz="1200" b="1" dirty="0">
                <a:latin typeface="Karla" pitchFamily="2" charset="0"/>
                <a:ea typeface="Karla" pitchFamily="2" charset="0"/>
              </a:rPr>
              <a:t>23519035@std.stei.itb.ac.id</a:t>
            </a:r>
          </a:p>
          <a:p>
            <a:pPr algn="ctr"/>
            <a:endParaRPr lang="en-US" sz="1200" b="1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2CCF4-D84F-814D-94FD-D7E5B714AD00}"/>
              </a:ext>
            </a:extLst>
          </p:cNvPr>
          <p:cNvSpPr txBox="1"/>
          <p:nvPr/>
        </p:nvSpPr>
        <p:spPr>
          <a:xfrm>
            <a:off x="4345778" y="2616328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Karla" pitchFamily="2" charset="0"/>
                <a:ea typeface="Karla" pitchFamily="2" charset="0"/>
              </a:rPr>
              <a:t>Question and Answer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7B7D5-2AE7-6C43-A391-607C8979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21986-D881-B943-B25E-209FAA0B4CC5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</p:spTree>
    <p:extLst>
      <p:ext uri="{BB962C8B-B14F-4D97-AF65-F5344CB8AC3E}">
        <p14:creationId xmlns:p14="http://schemas.microsoft.com/office/powerpoint/2010/main" val="267282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CDADC-6F8D-401B-A7C4-B1EBE8BE1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703541" y="2138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05744-2ECA-4B89-87AE-8392626CA92E}"/>
              </a:ext>
            </a:extLst>
          </p:cNvPr>
          <p:cNvSpPr txBox="1"/>
          <p:nvPr/>
        </p:nvSpPr>
        <p:spPr>
          <a:xfrm>
            <a:off x="381965" y="439545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L A T A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B E L A K A N G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94ACA-1248-4758-8DC3-2614E326A5C5}"/>
              </a:ext>
            </a:extLst>
          </p:cNvPr>
          <p:cNvSpPr txBox="1"/>
          <p:nvPr/>
        </p:nvSpPr>
        <p:spPr>
          <a:xfrm>
            <a:off x="3298273" y="1249630"/>
            <a:ext cx="49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“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Toxic Player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” </a:t>
            </a: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Tindakan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merugikan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lain: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B0D80-9467-4A33-9C0A-D7A41DCBBFB9}"/>
              </a:ext>
            </a:extLst>
          </p:cNvPr>
          <p:cNvSpPr txBox="1"/>
          <p:nvPr/>
        </p:nvSpPr>
        <p:spPr>
          <a:xfrm>
            <a:off x="13512250" y="516530"/>
            <a:ext cx="41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en-ID" sz="3600" dirty="0">
              <a:solidFill>
                <a:srgbClr val="FFC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04BEC6-3329-ED40-AF2F-0A87D7015D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EF8B7E-DE35-BF47-AE01-252C2796B0AC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E20225-921A-5443-830A-13353A8DCC76}"/>
              </a:ext>
            </a:extLst>
          </p:cNvPr>
          <p:cNvSpPr/>
          <p:nvPr/>
        </p:nvSpPr>
        <p:spPr>
          <a:xfrm>
            <a:off x="396536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E27EC2-E2D8-3942-AFA9-E3C72192D8FA}"/>
              </a:ext>
            </a:extLst>
          </p:cNvPr>
          <p:cNvSpPr txBox="1"/>
          <p:nvPr/>
        </p:nvSpPr>
        <p:spPr>
          <a:xfrm>
            <a:off x="452240" y="2423930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MASALAH</a:t>
            </a:r>
            <a:endParaRPr lang="en-ID" sz="1600" b="1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AA3F61-A464-AD4E-937D-825545200130}"/>
              </a:ext>
            </a:extLst>
          </p:cNvPr>
          <p:cNvSpPr txBox="1"/>
          <p:nvPr/>
        </p:nvSpPr>
        <p:spPr>
          <a:xfrm>
            <a:off x="452239" y="2965250"/>
            <a:ext cx="3583032" cy="2166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Sengaja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jelek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Melakukan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ujaran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tulisan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baik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Menyalahkan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Perkataan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SARA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Sarkasme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A42628-97FC-0848-86E4-3B0B4F9C85EC}"/>
              </a:ext>
            </a:extLst>
          </p:cNvPr>
          <p:cNvSpPr/>
          <p:nvPr/>
        </p:nvSpPr>
        <p:spPr>
          <a:xfrm>
            <a:off x="4293064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DF548-F98B-924B-8A3A-C1616141D3FC}"/>
              </a:ext>
            </a:extLst>
          </p:cNvPr>
          <p:cNvSpPr txBox="1"/>
          <p:nvPr/>
        </p:nvSpPr>
        <p:spPr>
          <a:xfrm>
            <a:off x="4348768" y="2423930"/>
            <a:ext cx="103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DAMPAK</a:t>
            </a:r>
            <a:endParaRPr lang="en-ID" sz="16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C2E759-682D-7742-B856-375107FEA6E3}"/>
              </a:ext>
            </a:extLst>
          </p:cNvPr>
          <p:cNvSpPr txBox="1"/>
          <p:nvPr/>
        </p:nvSpPr>
        <p:spPr>
          <a:xfrm>
            <a:off x="4348767" y="2965250"/>
            <a:ext cx="3523722" cy="156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Menghambat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baru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berkembang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Pengalaman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buruk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Penurunan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refreshing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stress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Terbiasa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kata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kasar</a:t>
            </a:r>
            <a:endParaRPr lang="en-ID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08A692-3E64-F844-AB80-081B4AB79260}"/>
              </a:ext>
            </a:extLst>
          </p:cNvPr>
          <p:cNvSpPr/>
          <p:nvPr/>
        </p:nvSpPr>
        <p:spPr>
          <a:xfrm>
            <a:off x="8189592" y="2316734"/>
            <a:ext cx="3695886" cy="3151604"/>
          </a:xfrm>
          <a:prstGeom prst="roundRect">
            <a:avLst>
              <a:gd name="adj" fmla="val 5877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421C1A-2573-7241-8600-5DD100BC4AD1}"/>
              </a:ext>
            </a:extLst>
          </p:cNvPr>
          <p:cNvSpPr txBox="1"/>
          <p:nvPr/>
        </p:nvSpPr>
        <p:spPr>
          <a:xfrm>
            <a:off x="8245296" y="2423930"/>
            <a:ext cx="1767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SOLUSI SAAT INI</a:t>
            </a:r>
            <a:endParaRPr lang="en-ID" sz="16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544364-7653-2440-A430-93D040A23F95}"/>
              </a:ext>
            </a:extLst>
          </p:cNvPr>
          <p:cNvSpPr txBox="1"/>
          <p:nvPr/>
        </p:nvSpPr>
        <p:spPr>
          <a:xfrm>
            <a:off x="8245295" y="2965250"/>
            <a:ext cx="3338286" cy="966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Valve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selaku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produsen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game DOTA 2,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Menambahkan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laporan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melaporkan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toxic,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tetapi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2FC44-643F-2F45-9C7B-5270EA8314D6}"/>
              </a:ext>
            </a:extLst>
          </p:cNvPr>
          <p:cNvSpPr txBox="1"/>
          <p:nvPr/>
        </p:nvSpPr>
        <p:spPr>
          <a:xfrm>
            <a:off x="8256725" y="3954721"/>
            <a:ext cx="3179075" cy="974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langsung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di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hukum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Perlu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proses review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berhari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hari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200000"/>
              </a:lnSpc>
            </a:pP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*Karena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sangat</a:t>
            </a:r>
            <a:r>
              <a:rPr lang="en-US" sz="105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050" dirty="0" err="1">
                <a:latin typeface="Avenir Book" charset="0"/>
                <a:ea typeface="Avenir Book" charset="0"/>
                <a:cs typeface="Avenir Book" charset="0"/>
              </a:rPr>
              <a:t>banyak</a:t>
            </a:r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235E60-D3AF-FC41-B8C0-9E0A659BCFF0}"/>
              </a:ext>
            </a:extLst>
          </p:cNvPr>
          <p:cNvSpPr/>
          <p:nvPr/>
        </p:nvSpPr>
        <p:spPr>
          <a:xfrm>
            <a:off x="506789" y="3058767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EB8077B-8D05-FE4A-BDB3-5D773AE26D86}"/>
              </a:ext>
            </a:extLst>
          </p:cNvPr>
          <p:cNvSpPr/>
          <p:nvPr/>
        </p:nvSpPr>
        <p:spPr>
          <a:xfrm>
            <a:off x="512017" y="3399909"/>
            <a:ext cx="248979" cy="2489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923B70-0D30-6847-ACD9-69DCD23DED22}"/>
              </a:ext>
            </a:extLst>
          </p:cNvPr>
          <p:cNvSpPr/>
          <p:nvPr/>
        </p:nvSpPr>
        <p:spPr>
          <a:xfrm>
            <a:off x="4417288" y="3046935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97628C-A370-1944-93C0-2EBC18805B14}"/>
              </a:ext>
            </a:extLst>
          </p:cNvPr>
          <p:cNvSpPr/>
          <p:nvPr/>
        </p:nvSpPr>
        <p:spPr>
          <a:xfrm>
            <a:off x="4411086" y="3388077"/>
            <a:ext cx="248979" cy="2489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98858D-F57A-9B45-9E50-993E3493E939}"/>
              </a:ext>
            </a:extLst>
          </p:cNvPr>
          <p:cNvSpPr/>
          <p:nvPr/>
        </p:nvSpPr>
        <p:spPr>
          <a:xfrm>
            <a:off x="8322375" y="4035976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9163EE-CCCB-E847-A12A-9E04B6A439B4}"/>
              </a:ext>
            </a:extLst>
          </p:cNvPr>
          <p:cNvSpPr/>
          <p:nvPr/>
        </p:nvSpPr>
        <p:spPr>
          <a:xfrm>
            <a:off x="8322375" y="4365688"/>
            <a:ext cx="248979" cy="24897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322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DD94534-3281-FC4A-878E-BA51A8EE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AFCD2A-1ECB-4B45-855E-A7977B566D70}"/>
              </a:ext>
            </a:extLst>
          </p:cNvPr>
          <p:cNvSpPr/>
          <p:nvPr/>
        </p:nvSpPr>
        <p:spPr>
          <a:xfrm>
            <a:off x="4302489" y="1467745"/>
            <a:ext cx="3318537" cy="4502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40711-74BD-3442-8609-12142AE4773F}"/>
              </a:ext>
            </a:extLst>
          </p:cNvPr>
          <p:cNvSpPr txBox="1"/>
          <p:nvPr/>
        </p:nvSpPr>
        <p:spPr>
          <a:xfrm>
            <a:off x="2471859" y="2008708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mendeteksi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apakah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seorang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2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bersifat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pPr algn="ctr"/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rekaman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ID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4302489" y="1557981"/>
            <a:ext cx="33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DOTA 2 Toxic Player Detection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773518"/>
            <a:ext cx="42801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863463"/>
            <a:ext cx="1064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630966" y="3272125"/>
            <a:ext cx="4111638" cy="228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Didapatkan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game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karakteristik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spelling-error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Kebanyakan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mengikuti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grammatical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Mengandung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pidgin language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,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baku</a:t>
            </a:r>
            <a:endParaRPr lang="en-US" sz="1200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Campuran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berbagai</a:t>
            </a:r>
            <a:r>
              <a:rPr lang="en-US" sz="12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Bahasa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satu</a:t>
            </a:r>
            <a:r>
              <a:rPr lang="en-US" sz="1200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endParaRPr lang="en-US" sz="1200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Istilah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jargon 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hanya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dikenal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DOTA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menyebut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nama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hero </a:t>
            </a:r>
            <a:r>
              <a:rPr lang="en-US" sz="1200" b="1" dirty="0" err="1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 lain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5025597" y="2773518"/>
            <a:ext cx="6581158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5086769" y="28634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MODUL</a:t>
            </a:r>
            <a:endParaRPr lang="en-ID" sz="1600" b="1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F7B7FCD-38DC-5D4E-81C8-EE9898DD9280}"/>
              </a:ext>
            </a:extLst>
          </p:cNvPr>
          <p:cNvSpPr/>
          <p:nvPr/>
        </p:nvSpPr>
        <p:spPr>
          <a:xfrm>
            <a:off x="5231688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C8324B-9DCC-FF42-981F-1497F2A25096}"/>
              </a:ext>
            </a:extLst>
          </p:cNvPr>
          <p:cNvSpPr txBox="1"/>
          <p:nvPr/>
        </p:nvSpPr>
        <p:spPr>
          <a:xfrm>
            <a:off x="5531092" y="4086394"/>
            <a:ext cx="1335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Named Entity 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Recognition</a:t>
            </a:r>
            <a:endParaRPr lang="en-ID" sz="1400" b="1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5CEF09E-F87E-854E-AD13-894C3AC43194}"/>
              </a:ext>
            </a:extLst>
          </p:cNvPr>
          <p:cNvSpPr/>
          <p:nvPr/>
        </p:nvSpPr>
        <p:spPr>
          <a:xfrm>
            <a:off x="7323817" y="3316365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6B27F3-CD59-F74E-9462-1A6AC1284D99}"/>
              </a:ext>
            </a:extLst>
          </p:cNvPr>
          <p:cNvSpPr txBox="1"/>
          <p:nvPr/>
        </p:nvSpPr>
        <p:spPr>
          <a:xfrm>
            <a:off x="7505364" y="419411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400" b="1" dirty="0">
              <a:solidFill>
                <a:srgbClr val="00B05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342C324-3030-EB46-8934-9358F4E48366}"/>
              </a:ext>
            </a:extLst>
          </p:cNvPr>
          <p:cNvSpPr/>
          <p:nvPr/>
        </p:nvSpPr>
        <p:spPr>
          <a:xfrm>
            <a:off x="9417293" y="3314296"/>
            <a:ext cx="1935777" cy="2073890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DF6F4-5C65-474D-AA84-7C188BF92015}"/>
              </a:ext>
            </a:extLst>
          </p:cNvPr>
          <p:cNvSpPr txBox="1"/>
          <p:nvPr/>
        </p:nvSpPr>
        <p:spPr>
          <a:xfrm>
            <a:off x="9623838" y="4194116"/>
            <a:ext cx="160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O L U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D I U S U L K A N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5A677F50-04B7-1349-94D7-EC2EBD7E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190718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L U R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38723B9-FAE4-D542-8F56-16CC7BF2BAD0}"/>
              </a:ext>
            </a:extLst>
          </p:cNvPr>
          <p:cNvSpPr/>
          <p:nvPr/>
        </p:nvSpPr>
        <p:spPr>
          <a:xfrm>
            <a:off x="3223183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B8B19-9306-914E-9DCC-7DD487EEBF1F}"/>
              </a:ext>
            </a:extLst>
          </p:cNvPr>
          <p:cNvSpPr txBox="1"/>
          <p:nvPr/>
        </p:nvSpPr>
        <p:spPr>
          <a:xfrm>
            <a:off x="3454843" y="1657485"/>
            <a:ext cx="147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Preprocessing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502D9B-B9AD-DC46-8A9B-9D5C1E59B911}"/>
              </a:ext>
            </a:extLst>
          </p:cNvPr>
          <p:cNvSpPr/>
          <p:nvPr/>
        </p:nvSpPr>
        <p:spPr>
          <a:xfrm>
            <a:off x="6601240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EC828-8572-EB48-9629-EEF8EEB44507}"/>
              </a:ext>
            </a:extLst>
          </p:cNvPr>
          <p:cNvSpPr txBox="1"/>
          <p:nvPr/>
        </p:nvSpPr>
        <p:spPr>
          <a:xfrm>
            <a:off x="7012887" y="1657485"/>
            <a:ext cx="111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Tokenisasi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F87624-B083-6442-A4CE-803321966012}"/>
              </a:ext>
            </a:extLst>
          </p:cNvPr>
          <p:cNvSpPr txBox="1"/>
          <p:nvPr/>
        </p:nvSpPr>
        <p:spPr>
          <a:xfrm>
            <a:off x="11841793" y="254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6689DB7-23B3-BF47-9271-3A54F10424EE}"/>
              </a:ext>
            </a:extLst>
          </p:cNvPr>
          <p:cNvSpPr/>
          <p:nvPr/>
        </p:nvSpPr>
        <p:spPr>
          <a:xfrm>
            <a:off x="9547497" y="1441918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1FBA8-1A36-E145-875E-51E5C97A4110}"/>
              </a:ext>
            </a:extLst>
          </p:cNvPr>
          <p:cNvSpPr txBox="1"/>
          <p:nvPr/>
        </p:nvSpPr>
        <p:spPr>
          <a:xfrm>
            <a:off x="9749794" y="1657485"/>
            <a:ext cx="153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Entity Masking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3500448-32AB-534F-98E6-162DA896CD95}"/>
              </a:ext>
            </a:extLst>
          </p:cNvPr>
          <p:cNvSpPr/>
          <p:nvPr/>
        </p:nvSpPr>
        <p:spPr>
          <a:xfrm>
            <a:off x="708726" y="39497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0E9BF-462D-A54E-8C6A-05D5DB33EE1C}"/>
              </a:ext>
            </a:extLst>
          </p:cNvPr>
          <p:cNvSpPr txBox="1"/>
          <p:nvPr/>
        </p:nvSpPr>
        <p:spPr>
          <a:xfrm>
            <a:off x="788553" y="4165267"/>
            <a:ext cx="177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to Sequence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8DBF575-1BB6-E547-BB36-7E888DBCD899}"/>
              </a:ext>
            </a:extLst>
          </p:cNvPr>
          <p:cNvSpPr/>
          <p:nvPr/>
        </p:nvSpPr>
        <p:spPr>
          <a:xfrm>
            <a:off x="3654983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733C50-D99B-7240-9B16-C05563649D17}"/>
              </a:ext>
            </a:extLst>
          </p:cNvPr>
          <p:cNvSpPr txBox="1"/>
          <p:nvPr/>
        </p:nvSpPr>
        <p:spPr>
          <a:xfrm>
            <a:off x="4148221" y="4162067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Padding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7FE6D89-8D85-8644-85D2-19C01FBE1EB3}"/>
              </a:ext>
            </a:extLst>
          </p:cNvPr>
          <p:cNvSpPr/>
          <p:nvPr/>
        </p:nvSpPr>
        <p:spPr>
          <a:xfrm>
            <a:off x="6601240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5C04FC-5C73-694D-AF72-305090E1D42B}"/>
              </a:ext>
            </a:extLst>
          </p:cNvPr>
          <p:cNvSpPr txBox="1"/>
          <p:nvPr/>
        </p:nvSpPr>
        <p:spPr>
          <a:xfrm>
            <a:off x="6659778" y="4162067"/>
            <a:ext cx="18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Word Embedding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7015CD9-767E-2648-9AB3-127746EEDA4E}"/>
              </a:ext>
            </a:extLst>
          </p:cNvPr>
          <p:cNvSpPr/>
          <p:nvPr/>
        </p:nvSpPr>
        <p:spPr>
          <a:xfrm>
            <a:off x="9547497" y="3946500"/>
            <a:ext cx="1935777" cy="1406277"/>
          </a:xfrm>
          <a:prstGeom prst="roundRect">
            <a:avLst>
              <a:gd name="adj" fmla="val 5877"/>
            </a:avLst>
          </a:prstGeom>
          <a:solidFill>
            <a:srgbClr val="FFC000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10BF83-4D3D-1143-8F39-43455B16AEB9}"/>
              </a:ext>
            </a:extLst>
          </p:cNvPr>
          <p:cNvSpPr txBox="1"/>
          <p:nvPr/>
        </p:nvSpPr>
        <p:spPr>
          <a:xfrm>
            <a:off x="9605685" y="4162067"/>
            <a:ext cx="181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Text Classification</a:t>
            </a:r>
            <a:endParaRPr lang="en-ID" sz="16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5D46E0-F257-9448-806B-2AE23DF70AF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644503" y="2145056"/>
            <a:ext cx="578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B65EC6D-10AD-D745-AD28-93FE3CC78073}"/>
              </a:ext>
            </a:extLst>
          </p:cNvPr>
          <p:cNvSpPr txBox="1"/>
          <p:nvPr/>
        </p:nvSpPr>
        <p:spPr>
          <a:xfrm>
            <a:off x="3341999" y="2098916"/>
            <a:ext cx="13308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Huruf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kecil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Hapus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tanda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C66C22-6DBD-314C-8542-43CF017A16D7}"/>
              </a:ext>
            </a:extLst>
          </p:cNvPr>
          <p:cNvCxnSpPr>
            <a:cxnSpLocks/>
          </p:cNvCxnSpPr>
          <p:nvPr/>
        </p:nvCxnSpPr>
        <p:spPr>
          <a:xfrm>
            <a:off x="5158960" y="2145056"/>
            <a:ext cx="1442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557A105-72EF-6C4B-9DA9-A2A1C0B5FC5C}"/>
              </a:ext>
            </a:extLst>
          </p:cNvPr>
          <p:cNvSpPr txBox="1"/>
          <p:nvPr/>
        </p:nvSpPr>
        <p:spPr>
          <a:xfrm>
            <a:off x="5151452" y="2225993"/>
            <a:ext cx="14510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“yes dog yeah fast and </a:t>
            </a:r>
          </a:p>
          <a:p>
            <a:pPr algn="ctr"/>
            <a:r>
              <a:rPr lang="en-US" sz="1050" dirty="0"/>
              <a:t>furious to </a:t>
            </a:r>
            <a:r>
              <a:rPr lang="en-US" sz="1050" dirty="0" err="1"/>
              <a:t>fas</a:t>
            </a:r>
            <a:r>
              <a:rPr lang="en-US" sz="1050" dirty="0"/>
              <a:t> hah sad”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8D8C35-F4A7-3D43-9FA6-651EA0279C8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537017" y="2145056"/>
            <a:ext cx="1010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F623B3-1154-004C-801D-7C77EF40F3EE}"/>
              </a:ext>
            </a:extLst>
          </p:cNvPr>
          <p:cNvSpPr txBox="1"/>
          <p:nvPr/>
        </p:nvSpPr>
        <p:spPr>
          <a:xfrm>
            <a:off x="8480550" y="2216322"/>
            <a:ext cx="11288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 [ yes, dog, yeah, </a:t>
            </a:r>
          </a:p>
          <a:p>
            <a:pPr algn="ctr"/>
            <a:r>
              <a:rPr lang="en-US" sz="1050" dirty="0"/>
              <a:t>fast,  and, </a:t>
            </a:r>
          </a:p>
          <a:p>
            <a:pPr algn="ctr"/>
            <a:r>
              <a:rPr lang="en-US" sz="1050" dirty="0"/>
              <a:t>furious, to, </a:t>
            </a:r>
          </a:p>
          <a:p>
            <a:pPr algn="ctr"/>
            <a:r>
              <a:rPr lang="en-US" sz="1050" dirty="0" err="1"/>
              <a:t>fas</a:t>
            </a:r>
            <a:r>
              <a:rPr lang="en-US" sz="1050" dirty="0"/>
              <a:t>, hah, sad 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884708-0883-2F4E-A737-03EF7A89F701}"/>
              </a:ext>
            </a:extLst>
          </p:cNvPr>
          <p:cNvSpPr txBox="1"/>
          <p:nvPr/>
        </p:nvSpPr>
        <p:spPr>
          <a:xfrm>
            <a:off x="6791511" y="2098916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 token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CFEB629-A43F-1743-942A-2524C66918AE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 rot="5400000">
            <a:off x="5545249" y="-1020438"/>
            <a:ext cx="1101505" cy="8838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0266E9-0626-B041-AA88-C1178FA367EF}"/>
              </a:ext>
            </a:extLst>
          </p:cNvPr>
          <p:cNvSpPr txBox="1"/>
          <p:nvPr/>
        </p:nvSpPr>
        <p:spPr>
          <a:xfrm>
            <a:off x="9571285" y="2072053"/>
            <a:ext cx="19078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tiap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Entity tag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berupa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Bad, Praise, Hero, 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9AE8AF-F235-4E48-A031-AB8429C89B25}"/>
              </a:ext>
            </a:extLst>
          </p:cNvPr>
          <p:cNvSpPr txBox="1"/>
          <p:nvPr/>
        </p:nvSpPr>
        <p:spPr>
          <a:xfrm>
            <a:off x="613598" y="3074075"/>
            <a:ext cx="979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 [ O, B-bad, O, </a:t>
            </a:r>
          </a:p>
          <a:p>
            <a:pPr algn="ctr"/>
            <a:r>
              <a:rPr lang="en-US" sz="1050" dirty="0"/>
              <a:t>O,  O, </a:t>
            </a:r>
          </a:p>
          <a:p>
            <a:pPr algn="ctr"/>
            <a:r>
              <a:rPr lang="en-US" sz="1050" dirty="0"/>
              <a:t>O, O, </a:t>
            </a:r>
          </a:p>
          <a:p>
            <a:pPr algn="ctr"/>
            <a:r>
              <a:rPr lang="en-US" sz="1050" dirty="0"/>
              <a:t>O, O, O 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8D268-493A-834B-8C73-6E411DD10B0F}"/>
              </a:ext>
            </a:extLst>
          </p:cNvPr>
          <p:cNvSpPr txBox="1"/>
          <p:nvPr/>
        </p:nvSpPr>
        <p:spPr>
          <a:xfrm>
            <a:off x="762008" y="4587026"/>
            <a:ext cx="18598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Encoded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menjadi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angka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yang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menunjukkan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nomor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indeksnya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tabel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word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6B9532-0F55-BD4C-8FB1-1D1A86402494}"/>
              </a:ext>
            </a:extLst>
          </p:cNvPr>
          <p:cNvCxnSpPr/>
          <p:nvPr/>
        </p:nvCxnSpPr>
        <p:spPr>
          <a:xfrm>
            <a:off x="2644503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2A56CDE-31DF-F74F-8482-BE850D8657E4}"/>
              </a:ext>
            </a:extLst>
          </p:cNvPr>
          <p:cNvCxnSpPr/>
          <p:nvPr/>
        </p:nvCxnSpPr>
        <p:spPr>
          <a:xfrm>
            <a:off x="5590760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6E92EE-58A3-4F44-8783-54A1C8047185}"/>
              </a:ext>
            </a:extLst>
          </p:cNvPr>
          <p:cNvCxnSpPr/>
          <p:nvPr/>
        </p:nvCxnSpPr>
        <p:spPr>
          <a:xfrm>
            <a:off x="8537017" y="4649638"/>
            <a:ext cx="101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6A4F9E4-FD28-C745-82A6-DD4CF89E3554}"/>
              </a:ext>
            </a:extLst>
          </p:cNvPr>
          <p:cNvSpPr txBox="1"/>
          <p:nvPr/>
        </p:nvSpPr>
        <p:spPr>
          <a:xfrm>
            <a:off x="3646488" y="4587026"/>
            <a:ext cx="19527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Berikan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padding size,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Menyamai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dengan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Jumlah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size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522585-E92D-9B45-98E8-899FEDBC8776}"/>
              </a:ext>
            </a:extLst>
          </p:cNvPr>
          <p:cNvSpPr txBox="1"/>
          <p:nvPr/>
        </p:nvSpPr>
        <p:spPr>
          <a:xfrm>
            <a:off x="6896720" y="4587026"/>
            <a:ext cx="13773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Konversi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vector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embeddingnya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84A20E-A1DA-7B4A-94C2-9F9E8CBD0DA5}"/>
              </a:ext>
            </a:extLst>
          </p:cNvPr>
          <p:cNvSpPr txBox="1"/>
          <p:nvPr/>
        </p:nvSpPr>
        <p:spPr>
          <a:xfrm>
            <a:off x="9781286" y="4587026"/>
            <a:ext cx="148790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Masukkan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model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Dilakukan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prediksi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hasil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Toxic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atau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tidak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Document 72">
            <a:extLst>
              <a:ext uri="{FF2B5EF4-FFF2-40B4-BE49-F238E27FC236}">
                <a16:creationId xmlns:a16="http://schemas.microsoft.com/office/drawing/2014/main" id="{95CE5572-5B1F-5A4D-8282-C7D9BF127635}"/>
              </a:ext>
            </a:extLst>
          </p:cNvPr>
          <p:cNvSpPr/>
          <p:nvPr/>
        </p:nvSpPr>
        <p:spPr>
          <a:xfrm>
            <a:off x="910869" y="1579993"/>
            <a:ext cx="1733635" cy="1242802"/>
          </a:xfrm>
          <a:prstGeom prst="flowChartDocumen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“yes dog. Yeah.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 and furious. </a:t>
            </a:r>
          </a:p>
          <a:p>
            <a:pPr algn="ctr"/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</a:t>
            </a:r>
            <a:r>
              <a:rPr lang="en-ID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</a:t>
            </a:r>
            <a:r>
              <a:rPr lang="en-ID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Hah. sad.”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4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C87BCF71-1A6D-AB42-A4EF-794711FE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D3A7-4691-EC4F-AFF1-A139C2683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02ADD1D-4138-3D4F-8C1E-43E03A420177}"/>
              </a:ext>
            </a:extLst>
          </p:cNvPr>
          <p:cNvSpPr txBox="1"/>
          <p:nvPr/>
        </p:nvSpPr>
        <p:spPr>
          <a:xfrm>
            <a:off x="381965" y="439545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A P L I K A S I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 E J E N I S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BAEC6-A2C8-B249-B7C5-09284C79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65" y="1637038"/>
            <a:ext cx="3275368" cy="32804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58B4F-89D5-E249-A95C-992E4D6CAA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862918A-9908-DF4B-9560-301A14598A90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B8436-59A0-5C48-94A1-087797574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935" y="2768304"/>
            <a:ext cx="7277100" cy="1273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AC72FA-053F-164B-AD40-C709E4624804}"/>
              </a:ext>
            </a:extLst>
          </p:cNvPr>
          <p:cNvSpPr/>
          <p:nvPr/>
        </p:nvSpPr>
        <p:spPr>
          <a:xfrm>
            <a:off x="284288" y="5037690"/>
            <a:ext cx="337304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M. Martens, S. Shen, A. </a:t>
            </a:r>
            <a:r>
              <a:rPr lang="en-US" sz="1050" dirty="0" err="1"/>
              <a:t>Iosup</a:t>
            </a:r>
            <a:r>
              <a:rPr lang="en-US" sz="1050" dirty="0"/>
              <a:t>, and F. </a:t>
            </a:r>
            <a:r>
              <a:rPr lang="en-US" sz="1050" dirty="0" err="1"/>
              <a:t>Kuipers</a:t>
            </a:r>
            <a:r>
              <a:rPr lang="en-US" sz="1050" dirty="0"/>
              <a:t>, “Toxicity detection in multiplayer online games,” </a:t>
            </a:r>
            <a:r>
              <a:rPr lang="en-US" sz="1050" dirty="0" err="1"/>
              <a:t>Annu</a:t>
            </a:r>
            <a:r>
              <a:rPr lang="en-US" sz="1050" dirty="0"/>
              <a:t>. Work. </a:t>
            </a:r>
            <a:r>
              <a:rPr lang="en-US" sz="1050" dirty="0" err="1"/>
              <a:t>Netw</a:t>
            </a:r>
            <a:r>
              <a:rPr lang="en-US" sz="1050" dirty="0"/>
              <a:t>. Syst. Support Games, vol. 2016-Janua, 2016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C6E696-B808-A14C-8437-FCCC106E0398}"/>
              </a:ext>
            </a:extLst>
          </p:cNvPr>
          <p:cNvSpPr txBox="1"/>
          <p:nvPr/>
        </p:nvSpPr>
        <p:spPr>
          <a:xfrm>
            <a:off x="4532935" y="642745"/>
            <a:ext cx="6819496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Support Vector Machine (SVM)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dan feature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TF-IDF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b="1" dirty="0">
                <a:latin typeface="Avenir Book" charset="0"/>
                <a:ea typeface="Avenir Book" charset="0"/>
                <a:cs typeface="Avenir Book" charset="0"/>
              </a:rPr>
              <a:t>N-gram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bertujuan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menunjukkan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dampak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,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sehingga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riwayat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dapat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dijadikan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fitur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memprediksi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hasil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 game </a:t>
            </a:r>
            <a:r>
              <a:rPr lang="en-US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3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sz="13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Penelitian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menemukan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bahwa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b="1" dirty="0" err="1">
                <a:latin typeface="Avenir Book" charset="0"/>
                <a:ea typeface="Avenir Book" charset="0"/>
                <a:cs typeface="Avenir Book" charset="0"/>
              </a:rPr>
              <a:t>tim</a:t>
            </a:r>
            <a:r>
              <a:rPr lang="en-ID" sz="1300" b="1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300" b="1" dirty="0" err="1">
                <a:latin typeface="Avenir Book" charset="0"/>
                <a:ea typeface="Avenir Book" charset="0"/>
                <a:cs typeface="Avenir Book" charset="0"/>
              </a:rPr>
              <a:t>kalah</a:t>
            </a:r>
            <a:r>
              <a:rPr lang="en-ID" sz="13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b="1" dirty="0" err="1">
                <a:latin typeface="Avenir Book" charset="0"/>
                <a:ea typeface="Avenir Book" charset="0"/>
                <a:cs typeface="Avenir Book" charset="0"/>
              </a:rPr>
              <a:t>lebih</a:t>
            </a:r>
            <a:r>
              <a:rPr lang="en-ID" sz="13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b="1" dirty="0" err="1">
                <a:latin typeface="Avenir Book" charset="0"/>
                <a:ea typeface="Avenir Book" charset="0"/>
                <a:cs typeface="Avenir Book" charset="0"/>
              </a:rPr>
              <a:t>cenderung</a:t>
            </a:r>
            <a:r>
              <a:rPr lang="en-ID" sz="13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b="1" dirty="0" err="1">
                <a:latin typeface="Avenir Book" charset="0"/>
                <a:ea typeface="Avenir Book" charset="0"/>
                <a:cs typeface="Avenir Book" charset="0"/>
              </a:rPr>
              <a:t>perilaku</a:t>
            </a:r>
            <a:r>
              <a:rPr lang="en-ID" sz="1300" b="1" dirty="0">
                <a:latin typeface="Avenir Book" charset="0"/>
                <a:ea typeface="Avenir Book" charset="0"/>
                <a:cs typeface="Avenir Book" charset="0"/>
              </a:rPr>
              <a:t> toxic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  <a:p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Karena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akurasinya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rendah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300" dirty="0" err="1">
                <a:latin typeface="Avenir Book" charset="0"/>
                <a:ea typeface="Avenir Book" charset="0"/>
                <a:cs typeface="Avenir Book" charset="0"/>
              </a:rPr>
              <a:t>sekitar</a:t>
            </a:r>
            <a:r>
              <a:rPr lang="en-ID" sz="1300" dirty="0">
                <a:latin typeface="Avenir Book" charset="0"/>
                <a:ea typeface="Avenir Book" charset="0"/>
                <a:cs typeface="Avenir Book" charset="0"/>
              </a:rPr>
              <a:t> 65%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33D53A-92F9-EF43-9A5B-8E111A6E06F4}"/>
              </a:ext>
            </a:extLst>
          </p:cNvPr>
          <p:cNvCxnSpPr>
            <a:cxnSpLocks/>
          </p:cNvCxnSpPr>
          <p:nvPr/>
        </p:nvCxnSpPr>
        <p:spPr>
          <a:xfrm>
            <a:off x="4127500" y="470245"/>
            <a:ext cx="0" cy="54733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FA74AF-2088-D046-861A-3B445B5E2C68}"/>
              </a:ext>
            </a:extLst>
          </p:cNvPr>
          <p:cNvSpPr txBox="1"/>
          <p:nvPr/>
        </p:nvSpPr>
        <p:spPr>
          <a:xfrm>
            <a:off x="4532935" y="4364624"/>
            <a:ext cx="728116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Model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identifikasi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rule based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dibangun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100 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kemunculannya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terbanyak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1-gram proses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penentuan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berdasarkan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2-gram, 3-gram, dan 4-gram token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memiliki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makna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menghina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seseorang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atau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tidak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N-gram token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dipilih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toxic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dibandingkan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ingin</a:t>
            </a:r>
            <a:r>
              <a:rPr lang="en-ID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ID" sz="1200" dirty="0" err="1">
                <a:latin typeface="Avenir Book" charset="0"/>
                <a:ea typeface="Avenir Book" charset="0"/>
                <a:cs typeface="Avenir Book" charset="0"/>
              </a:rPr>
              <a:t>diidentifikasi</a:t>
            </a:r>
            <a:endParaRPr lang="en-ID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9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4CA9DA6-29BB-314A-B0EE-84421C64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283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Named Entity Recognition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6" y="2608418"/>
            <a:ext cx="3339250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26983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6409C-79F4-9C40-A844-FFDCD0B0D2C8}"/>
              </a:ext>
            </a:extLst>
          </p:cNvPr>
          <p:cNvSpPr txBox="1"/>
          <p:nvPr/>
        </p:nvSpPr>
        <p:spPr>
          <a:xfrm>
            <a:off x="711756" y="3062386"/>
            <a:ext cx="3212739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parts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Lower/title/upper flags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of nearby words)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Ubah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menjadi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sklearn-crfsuite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Setiap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dikonversi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daftar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kamus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4089677" y="2608418"/>
            <a:ext cx="4590656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4150849" y="26983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1058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NER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Conditional Random Fields  (CRFs) yang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umum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digunakan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labeling dan parsing sequential data.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39B96D-B207-6A4F-9946-7181DDD00E2A}"/>
              </a:ext>
            </a:extLst>
          </p:cNvPr>
          <p:cNvSpPr/>
          <p:nvPr/>
        </p:nvSpPr>
        <p:spPr>
          <a:xfrm>
            <a:off x="646417" y="4762203"/>
            <a:ext cx="3096551" cy="62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Lalu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split data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train (70%)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dan test data (30%)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CED14-C58B-4C47-9665-157799E4643A}"/>
              </a:ext>
            </a:extLst>
          </p:cNvPr>
          <p:cNvSpPr txBox="1"/>
          <p:nvPr/>
        </p:nvSpPr>
        <p:spPr>
          <a:xfrm>
            <a:off x="4150849" y="3062386"/>
            <a:ext cx="2942857" cy="173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dota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 chat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sebanyak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241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kalimat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sudah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manual labeling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Tags (O, hero, praise, bad).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format tagging IOB.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BDBD3-7312-7E4F-8562-B48565745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566" y="2698363"/>
            <a:ext cx="1556248" cy="268806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C96A66-C329-294A-A1EE-16D580CB3D91}"/>
              </a:ext>
            </a:extLst>
          </p:cNvPr>
          <p:cNvSpPr/>
          <p:nvPr/>
        </p:nvSpPr>
        <p:spPr>
          <a:xfrm>
            <a:off x="8845514" y="2611618"/>
            <a:ext cx="278496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0B863-5822-4C4A-9DFD-1D4EDA9D4B56}"/>
              </a:ext>
            </a:extLst>
          </p:cNvPr>
          <p:cNvSpPr txBox="1"/>
          <p:nvPr/>
        </p:nvSpPr>
        <p:spPr>
          <a:xfrm>
            <a:off x="8906686" y="2701563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HASIL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85F4-803D-2E43-B496-C332EB896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723" y="3072135"/>
            <a:ext cx="2135257" cy="23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8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283370C-6CD6-8349-A796-292E26E00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2377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79037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 Embedding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3EF658-785C-5943-94E8-C7B42FF26440}"/>
              </a:ext>
            </a:extLst>
          </p:cNvPr>
          <p:cNvSpPr/>
          <p:nvPr/>
        </p:nvSpPr>
        <p:spPr>
          <a:xfrm>
            <a:off x="585245" y="2976718"/>
            <a:ext cx="6374355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EA7E1-95F7-1B45-A802-E2375DA9DE13}"/>
              </a:ext>
            </a:extLst>
          </p:cNvPr>
          <p:cNvSpPr txBox="1"/>
          <p:nvPr/>
        </p:nvSpPr>
        <p:spPr>
          <a:xfrm>
            <a:off x="646417" y="3066663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B5FDE-67AF-0B4E-BD8A-79815FE11EA9}"/>
              </a:ext>
            </a:extLst>
          </p:cNvPr>
          <p:cNvSpPr/>
          <p:nvPr/>
        </p:nvSpPr>
        <p:spPr>
          <a:xfrm>
            <a:off x="7162311" y="2976718"/>
            <a:ext cx="4241733" cy="2861472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4915-ECD5-BD4A-9839-CD452A3A230D}"/>
              </a:ext>
            </a:extLst>
          </p:cNvPr>
          <p:cNvSpPr txBox="1"/>
          <p:nvPr/>
        </p:nvSpPr>
        <p:spPr>
          <a:xfrm>
            <a:off x="7243857" y="303536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223E1-0290-CD4A-8B2D-A293F7D3785D}"/>
              </a:ext>
            </a:extLst>
          </p:cNvPr>
          <p:cNvSpPr txBox="1"/>
          <p:nvPr/>
        </p:nvSpPr>
        <p:spPr>
          <a:xfrm>
            <a:off x="585246" y="2124302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Pembangunan model Word Embedding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teknik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Skip-Gram.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2A463-F454-9749-BD27-7FD357788A3B}"/>
              </a:ext>
            </a:extLst>
          </p:cNvPr>
          <p:cNvSpPr/>
          <p:nvPr/>
        </p:nvSpPr>
        <p:spPr>
          <a:xfrm>
            <a:off x="714816" y="3497031"/>
            <a:ext cx="1279966" cy="622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index table: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C32B3-1CDA-4B47-8360-BE88B12FB077}"/>
              </a:ext>
            </a:extLst>
          </p:cNvPr>
          <p:cNvSpPr txBox="1"/>
          <p:nvPr/>
        </p:nvSpPr>
        <p:spPr>
          <a:xfrm>
            <a:off x="2413883" y="3497031"/>
            <a:ext cx="1461106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Membuat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word embedding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13EE7-D428-5A4C-8006-F5671E208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4237446"/>
            <a:ext cx="1117600" cy="1409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3FB4D7-EEA1-D948-B691-1F00792DA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257" y="4237446"/>
            <a:ext cx="4279900" cy="140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7D00B-584F-224B-BC9A-FD863951C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185" y="3150772"/>
            <a:ext cx="2197922" cy="25133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1F9F4E-0B7C-1747-991D-5DD1CADAF2F8}"/>
              </a:ext>
            </a:extLst>
          </p:cNvPr>
          <p:cNvSpPr txBox="1"/>
          <p:nvPr/>
        </p:nvSpPr>
        <p:spPr>
          <a:xfrm>
            <a:off x="7244298" y="3365576"/>
            <a:ext cx="1494320" cy="622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48CB25-F8A8-1945-B822-F8E9952549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92"/>
          <a:stretch/>
        </p:blipFill>
        <p:spPr>
          <a:xfrm>
            <a:off x="6855682" y="720053"/>
            <a:ext cx="4473229" cy="18347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5212D2-6A12-D64E-A73D-9AE03F1C0C6A}"/>
              </a:ext>
            </a:extLst>
          </p:cNvPr>
          <p:cNvSpPr/>
          <p:nvPr/>
        </p:nvSpPr>
        <p:spPr>
          <a:xfrm>
            <a:off x="6855682" y="2613421"/>
            <a:ext cx="4473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000" dirty="0">
                <a:solidFill>
                  <a:srgbClr val="000000"/>
                </a:solidFill>
                <a:latin typeface="Avenir Book" panose="02000503020000020003" pitchFamily="2" charset="0"/>
              </a:rPr>
              <a:t>Source : </a:t>
            </a:r>
            <a:r>
              <a:rPr lang="en-ID" sz="1000" u="sng" dirty="0">
                <a:solidFill>
                  <a:srgbClr val="296EAA"/>
                </a:solidFill>
                <a:latin typeface="Avenir Book" panose="02000503020000020003" pitchFamily="2" charset="0"/>
                <a:hlinkClick r:id="rId10"/>
              </a:rPr>
              <a:t>https://miro.medium.com/max/1700/0*yxs3JKs5bKc4c_i8.png</a:t>
            </a:r>
            <a:endParaRPr lang="en-US" sz="1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7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9D6A599-390E-5F4E-ACB9-BFF2564DD7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43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B7E42-523E-6648-84F8-A6400CBEFD98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529478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TEKNIK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8D79A-7DBC-E34A-BA4E-6A33948A973F}"/>
              </a:ext>
            </a:extLst>
          </p:cNvPr>
          <p:cNvSpPr txBox="1"/>
          <p:nvPr/>
        </p:nvSpPr>
        <p:spPr>
          <a:xfrm>
            <a:off x="711756" y="2629301"/>
            <a:ext cx="742511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1. LSTM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6147796" y="2175332"/>
            <a:ext cx="5458958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622473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55BB3-4B33-B347-9306-F3819A37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54" y="3057800"/>
            <a:ext cx="4847645" cy="4874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8A39A8-ECCE-3840-97E8-B02EF4C29199}"/>
              </a:ext>
            </a:extLst>
          </p:cNvPr>
          <p:cNvSpPr txBox="1"/>
          <p:nvPr/>
        </p:nvSpPr>
        <p:spPr>
          <a:xfrm>
            <a:off x="711756" y="3545273"/>
            <a:ext cx="1639038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2. Bidirectional LSTM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3CCBF-9631-AD49-9735-5919C8DEF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53" y="3954960"/>
            <a:ext cx="4847644" cy="4874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E50A6EC-744E-AE45-A9B4-CFE2359EF4C8}"/>
              </a:ext>
            </a:extLst>
          </p:cNvPr>
          <p:cNvSpPr/>
          <p:nvPr/>
        </p:nvSpPr>
        <p:spPr>
          <a:xfrm>
            <a:off x="639180" y="4480973"/>
            <a:ext cx="5240849" cy="131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Daftar token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yang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di encoding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tabel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word index. </a:t>
            </a:r>
          </a:p>
          <a:p>
            <a:pPr>
              <a:lnSpc>
                <a:spcPct val="150000"/>
              </a:lnSpc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Hasil classification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berupa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nilai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peluang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dokumen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terhadap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suatu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kelas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6220578" y="2623706"/>
            <a:ext cx="259558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datasetnya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9561B-808F-A948-A562-6896A2A09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496" y="3005055"/>
            <a:ext cx="5166747" cy="12188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CE1E90-5566-1D49-B909-3A3B72775F9E}"/>
              </a:ext>
            </a:extLst>
          </p:cNvPr>
          <p:cNvSpPr txBox="1"/>
          <p:nvPr/>
        </p:nvSpPr>
        <p:spPr>
          <a:xfrm>
            <a:off x="6233278" y="4300077"/>
            <a:ext cx="4983480" cy="1453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Penjelasan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Kolom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Category: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Jika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value 0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tidak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 dan 1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berarti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toxic.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Match: ID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Slot: slot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Text: Kumpulan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percakapan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pemain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pada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pertandingan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tersebut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86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FFD7FB1-FF10-3440-BC56-03AFD7177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12700" y="0"/>
            <a:ext cx="2820274" cy="189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6D833-C7F7-4964-9B5C-4E28F49BA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03242" y="3839709"/>
            <a:ext cx="3088757" cy="301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D5EFE-18FA-45A7-BA6F-D8F1766F34E0}"/>
              </a:ext>
            </a:extLst>
          </p:cNvPr>
          <p:cNvSpPr txBox="1"/>
          <p:nvPr/>
        </p:nvSpPr>
        <p:spPr>
          <a:xfrm>
            <a:off x="5622518" y="1969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F2B76-F902-E442-8696-1C8D9B98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>
            <a:off x="381965" y="6068703"/>
            <a:ext cx="528904" cy="5289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F7B1A6-8126-5D40-9FC9-1E8BD0B8F518}"/>
              </a:ext>
            </a:extLst>
          </p:cNvPr>
          <p:cNvSpPr/>
          <p:nvPr/>
        </p:nvSpPr>
        <p:spPr>
          <a:xfrm>
            <a:off x="958657" y="61177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Sekolah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Teknik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Elektro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dan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Informatika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Institut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Teknologi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Bandung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A7D7D-9DA2-C244-9631-9291E7C16A95}"/>
              </a:ext>
            </a:extLst>
          </p:cNvPr>
          <p:cNvSpPr txBox="1"/>
          <p:nvPr/>
        </p:nvSpPr>
        <p:spPr>
          <a:xfrm>
            <a:off x="381965" y="439545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M O D U L</a:t>
            </a:r>
          </a:p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N L P</a:t>
            </a:r>
            <a:endParaRPr lang="en-ID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854551C-9B43-2348-9F97-FB74A64D23A3}"/>
              </a:ext>
            </a:extLst>
          </p:cNvPr>
          <p:cNvSpPr/>
          <p:nvPr/>
        </p:nvSpPr>
        <p:spPr>
          <a:xfrm>
            <a:off x="585245" y="2175332"/>
            <a:ext cx="4037555" cy="3679367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75E44-E70D-AF40-9DF2-652FBC794F70}"/>
              </a:ext>
            </a:extLst>
          </p:cNvPr>
          <p:cNvSpPr txBox="1"/>
          <p:nvPr/>
        </p:nvSpPr>
        <p:spPr>
          <a:xfrm>
            <a:off x="646417" y="2265278"/>
            <a:ext cx="709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96C4A6-133C-8742-B6F7-9DEADBD0938E}"/>
              </a:ext>
            </a:extLst>
          </p:cNvPr>
          <p:cNvSpPr/>
          <p:nvPr/>
        </p:nvSpPr>
        <p:spPr>
          <a:xfrm>
            <a:off x="4804602" y="2175332"/>
            <a:ext cx="6802152" cy="3679366"/>
          </a:xfrm>
          <a:prstGeom prst="roundRect">
            <a:avLst>
              <a:gd name="adj" fmla="val 5877"/>
            </a:avLst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3CF8F-E3EA-184C-AAE9-DDE8E44D9C5A}"/>
              </a:ext>
            </a:extLst>
          </p:cNvPr>
          <p:cNvSpPr txBox="1"/>
          <p:nvPr/>
        </p:nvSpPr>
        <p:spPr>
          <a:xfrm>
            <a:off x="4896869" y="2265278"/>
            <a:ext cx="1636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EKSPERIMEN </a:t>
            </a:r>
            <a:endParaRPr lang="en-ID" sz="1600" b="1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1AB52F-DA65-7F44-8B57-D5078D0E56C5}"/>
              </a:ext>
            </a:extLst>
          </p:cNvPr>
          <p:cNvSpPr txBox="1"/>
          <p:nvPr/>
        </p:nvSpPr>
        <p:spPr>
          <a:xfrm>
            <a:off x="4958326" y="2603832"/>
            <a:ext cx="6466627" cy="200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Eksperimen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dilakukan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skenario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untuk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mencari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model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terbaik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validation test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dengan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menggunakan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beberapa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parameter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yaitu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Teknik: LSTM dan Bidirectional LSTM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Entity Masking: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tanda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Entity Masking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Panjang Vector Embedding: 50 dan 100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Dropout Layer: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Memakai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 dan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tanpa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Dropout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C62F0-FCA9-744A-8EA7-D7E14E732F48}"/>
              </a:ext>
            </a:extLst>
          </p:cNvPr>
          <p:cNvSpPr txBox="1"/>
          <p:nvPr/>
        </p:nvSpPr>
        <p:spPr>
          <a:xfrm>
            <a:off x="646417" y="2623706"/>
            <a:ext cx="3518912" cy="34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Jumlah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Category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dalam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dataset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sebagai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berikut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0A237-802D-0A46-9E33-9A77B60F3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47" y="3435762"/>
            <a:ext cx="3690386" cy="22081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95FEBB9-BD36-DB43-AF1E-2CBBA893443E}"/>
              </a:ext>
            </a:extLst>
          </p:cNvPr>
          <p:cNvSpPr/>
          <p:nvPr/>
        </p:nvSpPr>
        <p:spPr>
          <a:xfrm>
            <a:off x="595665" y="1666337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9426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4997</Words>
  <Application>Microsoft Macintosh PowerPoint</Application>
  <PresentationFormat>Widescreen</PresentationFormat>
  <Paragraphs>523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Avenir Book</vt:lpstr>
      <vt:lpstr>Karla</vt:lpstr>
      <vt:lpstr>Arial</vt:lpstr>
      <vt:lpstr>Calibri Light</vt:lpstr>
      <vt:lpstr>Roboto Medium</vt:lpstr>
      <vt:lpstr>Roboto</vt:lpstr>
      <vt:lpstr>Segoe UI Black</vt:lpstr>
      <vt:lpstr>Roboto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arrivaldwi sentosa</dc:creator>
  <cp:lastModifiedBy>Arrival Sentosa</cp:lastModifiedBy>
  <cp:revision>148</cp:revision>
  <dcterms:created xsi:type="dcterms:W3CDTF">2019-05-30T21:39:37Z</dcterms:created>
  <dcterms:modified xsi:type="dcterms:W3CDTF">2020-04-12T13:07:43Z</dcterms:modified>
</cp:coreProperties>
</file>